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pline Sans"/>
      <p:regular r:id="rId36"/>
      <p:bold r:id="rId37"/>
    </p:embeddedFon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
      <p:font typeface="Montserrat"/>
      <p:regular r:id="rId50"/>
      <p:bold r:id="rId51"/>
      <p:italic r:id="rId52"/>
      <p:boldItalic r:id="rId53"/>
    </p:embeddedFont>
    <p:embeddedFont>
      <p:font typeface="Overpass"/>
      <p:regular r:id="rId54"/>
      <p:bold r:id="rId55"/>
      <p:italic r:id="rId56"/>
      <p:boldItalic r:id="rId57"/>
    </p:embeddedFont>
    <p:embeddedFont>
      <p:font typeface="Martel Sans"/>
      <p:regular r:id="rId58"/>
      <p:bold r:id="rId59"/>
    </p:embeddedFont>
    <p:embeddedFont>
      <p:font typeface="Barlow"/>
      <p:regular r:id="rId60"/>
      <p:bold r:id="rId61"/>
      <p:italic r:id="rId62"/>
      <p:boldItalic r:id="rId63"/>
    </p:embeddedFont>
    <p:embeddedFont>
      <p:font typeface="Kanit"/>
      <p:regular r:id="rId64"/>
      <p:bold r:id="rId65"/>
      <p:italic r:id="rId66"/>
      <p:boldItalic r:id="rId67"/>
    </p:embeddedFont>
    <p:embeddedFont>
      <p:font typeface="Unbounded"/>
      <p:regular r:id="rId68"/>
      <p:bold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4" roundtripDataSignature="AMtx7mhxgmqrTTOaQLxrG4oeSLZuJEcb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font" Target="fonts/SplineSans-bold.fntdata"/><Relationship Id="rId36" Type="http://schemas.openxmlformats.org/officeDocument/2006/relationships/font" Target="fonts/SplineSans-regular.fntdata"/><Relationship Id="rId39" Type="http://schemas.openxmlformats.org/officeDocument/2006/relationships/font" Target="fonts/Raleway-bold.fntdata"/><Relationship Id="rId38" Type="http://schemas.openxmlformats.org/officeDocument/2006/relationships/font" Target="fonts/Raleway-regular.fntdata"/><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5.xml"/><Relationship Id="rId64" Type="http://schemas.openxmlformats.org/officeDocument/2006/relationships/font" Target="fonts/Kanit-regular.fntdata"/><Relationship Id="rId63" Type="http://schemas.openxmlformats.org/officeDocument/2006/relationships/font" Target="fonts/Barlow-boldItalic.fntdata"/><Relationship Id="rId22" Type="http://schemas.openxmlformats.org/officeDocument/2006/relationships/slide" Target="slides/slide17.xml"/><Relationship Id="rId66" Type="http://schemas.openxmlformats.org/officeDocument/2006/relationships/font" Target="fonts/Kanit-italic.fntdata"/><Relationship Id="rId21" Type="http://schemas.openxmlformats.org/officeDocument/2006/relationships/slide" Target="slides/slide16.xml"/><Relationship Id="rId65" Type="http://schemas.openxmlformats.org/officeDocument/2006/relationships/font" Target="fonts/Kanit-bold.fntdata"/><Relationship Id="rId24" Type="http://schemas.openxmlformats.org/officeDocument/2006/relationships/slide" Target="slides/slide19.xml"/><Relationship Id="rId68" Type="http://schemas.openxmlformats.org/officeDocument/2006/relationships/font" Target="fonts/Unbounded-regular.fntdata"/><Relationship Id="rId23" Type="http://schemas.openxmlformats.org/officeDocument/2006/relationships/slide" Target="slides/slide18.xml"/><Relationship Id="rId67" Type="http://schemas.openxmlformats.org/officeDocument/2006/relationships/font" Target="fonts/Kanit-boldItalic.fntdata"/><Relationship Id="rId60" Type="http://schemas.openxmlformats.org/officeDocument/2006/relationships/font" Target="fonts/Barlow-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Unbounde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Overpass-bold.fntdata"/><Relationship Id="rId10" Type="http://schemas.openxmlformats.org/officeDocument/2006/relationships/slide" Target="slides/slide5.xml"/><Relationship Id="rId54" Type="http://schemas.openxmlformats.org/officeDocument/2006/relationships/font" Target="fonts/Overpass-regular.fntdata"/><Relationship Id="rId13" Type="http://schemas.openxmlformats.org/officeDocument/2006/relationships/slide" Target="slides/slide8.xml"/><Relationship Id="rId57" Type="http://schemas.openxmlformats.org/officeDocument/2006/relationships/font" Target="fonts/Overpass-boldItalic.fntdata"/><Relationship Id="rId12" Type="http://schemas.openxmlformats.org/officeDocument/2006/relationships/slide" Target="slides/slide7.xml"/><Relationship Id="rId56" Type="http://schemas.openxmlformats.org/officeDocument/2006/relationships/font" Target="fonts/Overpass-italic.fntdata"/><Relationship Id="rId15" Type="http://schemas.openxmlformats.org/officeDocument/2006/relationships/slide" Target="slides/slide10.xml"/><Relationship Id="rId59" Type="http://schemas.openxmlformats.org/officeDocument/2006/relationships/font" Target="fonts/MartelSans-bold.fntdata"/><Relationship Id="rId14" Type="http://schemas.openxmlformats.org/officeDocument/2006/relationships/slide" Target="slides/slide9.xml"/><Relationship Id="rId58" Type="http://schemas.openxmlformats.org/officeDocument/2006/relationships/font" Target="fonts/Martel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52" name="Google Shape;52;p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73" name="Google Shape;173;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93" name="Google Shape;193;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20" name="Google Shape;220;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39" name="Google Shape;239;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56" name="Google Shape;25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5: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76" name="Google Shape;276;p1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86" name="Google Shape;286;p1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298" name="Google Shape;298;p1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24" name="Google Shape;324;p1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39" name="Google Shape;339;p1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64" name="Google Shape;64;p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58" name="Google Shape;358;p2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1: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80" name="Google Shape;380;p2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2: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392" name="Google Shape;392;p2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07" name="Google Shape;407;p2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4: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33" name="Google Shape;433;p2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45" name="Google Shape;445;p2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6: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460" name="Google Shape;460;p2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480" name="Google Shape;480;p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499" name="Google Shape;499;p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521" name="Google Shape;521;p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75" name="Google Shape;75;p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87" name="Google Shape;87;p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99" name="Google Shape;99;p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11" name="Google Shape;11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1143000" y="714375"/>
            <a:ext cx="3429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lnSpc>
                <a:spcPct val="100000"/>
              </a:lnSpc>
              <a:spcBef>
                <a:spcPts val="0"/>
              </a:spcBef>
              <a:spcAft>
                <a:spcPts val="0"/>
              </a:spcAft>
              <a:buSzPts val="1100"/>
              <a:buNone/>
            </a:pPr>
            <a:r>
              <a:t/>
            </a:r>
            <a:endParaRPr sz="1100"/>
          </a:p>
        </p:txBody>
      </p:sp>
      <p:sp>
        <p:nvSpPr>
          <p:cNvPr id="136" name="Google Shape;136;p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46" name="Google Shape;146;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58" name="Google Shape;158;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 name="Google Shape;4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8" name="Google Shape;4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14.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hyperlink" Target="https://gamma.app/"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hyperlink" Target="https://gamma.app/" TargetMode="External"/><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hyperlink" Target="https://gamma.app/" TargetMode="External"/><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amma.app/"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8.png"/><Relationship Id="rId4" Type="http://schemas.openxmlformats.org/officeDocument/2006/relationships/image" Target="../media/image5.png"/><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9.png"/><Relationship Id="rId9"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34.png"/><Relationship Id="rId7" Type="http://schemas.openxmlformats.org/officeDocument/2006/relationships/image" Target="../media/image42.png"/><Relationship Id="rId8"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gamma.app/"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amma.app/"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preencoded.png" id="54" name="Google Shape;54;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 name="Google Shape;55;p1"/>
          <p:cNvSpPr/>
          <p:nvPr/>
        </p:nvSpPr>
        <p:spPr>
          <a:xfrm>
            <a:off x="0" y="-78650"/>
            <a:ext cx="9144000" cy="5143500"/>
          </a:xfrm>
          <a:prstGeom prst="rect">
            <a:avLst/>
          </a:prstGeom>
          <a:solidFill>
            <a:srgbClr val="0C0C0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txBox="1"/>
          <p:nvPr/>
        </p:nvSpPr>
        <p:spPr>
          <a:xfrm>
            <a:off x="540000" y="904450"/>
            <a:ext cx="8604000" cy="1431300"/>
          </a:xfrm>
          <a:prstGeom prst="rect">
            <a:avLst/>
          </a:prstGeom>
          <a:noFill/>
          <a:ln>
            <a:noFill/>
          </a:ln>
        </p:spPr>
        <p:txBody>
          <a:bodyPr anchorCtr="0" anchor="t" bIns="91425" lIns="91425" spcFirstLastPara="1" rIns="91425" wrap="square" tIns="91425">
            <a:spAutoFit/>
          </a:bodyPr>
          <a:lstStyle/>
          <a:p>
            <a:pPr indent="0" lvl="0" marL="0" marR="0" rtl="0" algn="l">
              <a:lnSpc>
                <a:spcPct val="124995"/>
              </a:lnSpc>
              <a:spcBef>
                <a:spcPts val="0"/>
              </a:spcBef>
              <a:spcAft>
                <a:spcPts val="0"/>
              </a:spcAft>
              <a:buClr>
                <a:srgbClr val="000000"/>
              </a:buClr>
              <a:buSzPts val="3600"/>
              <a:buFont typeface="Arial"/>
              <a:buNone/>
            </a:pPr>
            <a:r>
              <a:rPr b="1" i="0" lang="en" sz="3600" u="none" cap="none" strike="noStrike">
                <a:solidFill>
                  <a:schemeClr val="lt1"/>
                </a:solidFill>
                <a:latin typeface="Overpass"/>
                <a:ea typeface="Overpass"/>
                <a:cs typeface="Overpass"/>
                <a:sym typeface="Overpass"/>
              </a:rPr>
              <a:t>Material Analysis of Lay's American Style Cream &amp; Onion Flavor in India</a:t>
            </a:r>
            <a:endParaRPr b="0" i="0" sz="1800" u="none" cap="none" strike="noStrike">
              <a:solidFill>
                <a:schemeClr val="dk2"/>
              </a:solidFill>
              <a:latin typeface="Arial"/>
              <a:ea typeface="Arial"/>
              <a:cs typeface="Arial"/>
              <a:sym typeface="Arial"/>
            </a:endParaRPr>
          </a:p>
        </p:txBody>
      </p:sp>
      <p:sp>
        <p:nvSpPr>
          <p:cNvPr id="57" name="Google Shape;57;p1"/>
          <p:cNvSpPr txBox="1"/>
          <p:nvPr/>
        </p:nvSpPr>
        <p:spPr>
          <a:xfrm>
            <a:off x="157275" y="3507650"/>
            <a:ext cx="4530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By </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    SANKALPA B R -(1RV22CS178)</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    PRATHEEK RAO M P -(1R22CS147)</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    NAGAPRASAD NAIK -(RVCE23BCS414)</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    MANOJ KUMAR B V -(RVCE23BCS409)</a:t>
            </a:r>
            <a:endParaRPr b="0" i="0" sz="12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FF0000"/>
                </a:solidFill>
                <a:latin typeface="Arial"/>
                <a:ea typeface="Arial"/>
                <a:cs typeface="Arial"/>
                <a:sym typeface="Arial"/>
              </a:rPr>
              <a:t>    </a:t>
            </a:r>
            <a:endParaRPr b="0" i="0" sz="1200" u="none" cap="none" strike="noStrike">
              <a:solidFill>
                <a:srgbClr val="FF0000"/>
              </a:solidFill>
              <a:latin typeface="Arial"/>
              <a:ea typeface="Arial"/>
              <a:cs typeface="Arial"/>
              <a:sym typeface="Arial"/>
            </a:endParaRPr>
          </a:p>
        </p:txBody>
      </p:sp>
      <p:pic>
        <p:nvPicPr>
          <p:cNvPr id="58" name="Google Shape;58;p1"/>
          <p:cNvPicPr preferRelativeResize="0"/>
          <p:nvPr/>
        </p:nvPicPr>
        <p:blipFill rotWithShape="1">
          <a:blip r:embed="rId4">
            <a:alphaModFix/>
          </a:blip>
          <a:srcRect b="0" l="0" r="0" t="0"/>
          <a:stretch/>
        </p:blipFill>
        <p:spPr>
          <a:xfrm>
            <a:off x="7578875" y="3578375"/>
            <a:ext cx="1565127" cy="1565127"/>
          </a:xfrm>
          <a:prstGeom prst="rect">
            <a:avLst/>
          </a:prstGeom>
          <a:solidFill>
            <a:srgbClr val="0C0C0C"/>
          </a:solidFill>
          <a:ln>
            <a:noFill/>
          </a:ln>
        </p:spPr>
      </p:pic>
      <p:pic>
        <p:nvPicPr>
          <p:cNvPr id="59" name="Google Shape;59;p1"/>
          <p:cNvPicPr preferRelativeResize="0"/>
          <p:nvPr/>
        </p:nvPicPr>
        <p:blipFill rotWithShape="1">
          <a:blip r:embed="rId5">
            <a:alphaModFix/>
          </a:blip>
          <a:srcRect b="0" l="0" r="0" t="0"/>
          <a:stretch/>
        </p:blipFill>
        <p:spPr>
          <a:xfrm>
            <a:off x="0" y="-78650"/>
            <a:ext cx="652775" cy="652775"/>
          </a:xfrm>
          <a:prstGeom prst="rect">
            <a:avLst/>
          </a:prstGeom>
          <a:solidFill>
            <a:srgbClr val="0C0C0C"/>
          </a:solidFill>
          <a:ln>
            <a:noFill/>
          </a:ln>
        </p:spPr>
      </p:pic>
      <p:sp>
        <p:nvSpPr>
          <p:cNvPr id="60" name="Google Shape;60;p1"/>
          <p:cNvSpPr txBox="1"/>
          <p:nvPr/>
        </p:nvSpPr>
        <p:spPr>
          <a:xfrm>
            <a:off x="4018850" y="3684650"/>
            <a:ext cx="4207500" cy="93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00"/>
                </a:solidFill>
                <a:latin typeface="Arial"/>
                <a:ea typeface="Arial"/>
                <a:cs typeface="Arial"/>
                <a:sym typeface="Arial"/>
              </a:rPr>
              <a:t>Guided by </a:t>
            </a:r>
            <a:endParaRPr b="0" i="0" sz="18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00"/>
                </a:solidFill>
                <a:latin typeface="Arial"/>
                <a:ea typeface="Arial"/>
                <a:cs typeface="Arial"/>
                <a:sym typeface="Arial"/>
              </a:rPr>
              <a:t>		Dr H.RAJU</a:t>
            </a:r>
            <a:endParaRPr b="0" i="0" sz="1800" u="none" cap="none" strike="noStrik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FFFF00"/>
                </a:solidFill>
                <a:latin typeface="Arial"/>
                <a:ea typeface="Arial"/>
                <a:cs typeface="Arial"/>
                <a:sym typeface="Arial"/>
              </a:rPr>
              <a:t>                    Assis. professor</a:t>
            </a:r>
            <a:endParaRPr b="0" i="0" sz="1300" u="none" cap="none" strike="noStrike">
              <a:solidFill>
                <a:srgbClr val="FFFF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0" y="0"/>
            <a:ext cx="9144000" cy="51435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7" name="Google Shape;177;p10"/>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pic>
        <p:nvPicPr>
          <p:cNvPr descr="preencoded.png" id="178" name="Google Shape;178;p10"/>
          <p:cNvPicPr preferRelativeResize="0"/>
          <p:nvPr/>
        </p:nvPicPr>
        <p:blipFill rotWithShape="1">
          <a:blip r:embed="rId4">
            <a:alphaModFix/>
          </a:blip>
          <a:srcRect b="0" l="0" r="0" t="0"/>
          <a:stretch/>
        </p:blipFill>
        <p:spPr>
          <a:xfrm>
            <a:off x="5869930" y="1498253"/>
            <a:ext cx="3119066" cy="2146994"/>
          </a:xfrm>
          <a:prstGeom prst="rect">
            <a:avLst/>
          </a:prstGeom>
          <a:noFill/>
          <a:ln>
            <a:noFill/>
          </a:ln>
        </p:spPr>
      </p:pic>
      <p:sp>
        <p:nvSpPr>
          <p:cNvPr id="179" name="Google Shape;179;p10"/>
          <p:cNvSpPr/>
          <p:nvPr/>
        </p:nvSpPr>
        <p:spPr>
          <a:xfrm>
            <a:off x="433984" y="539056"/>
            <a:ext cx="4847034" cy="729407"/>
          </a:xfrm>
          <a:prstGeom prst="rect">
            <a:avLst/>
          </a:prstGeom>
          <a:noFill/>
          <a:ln>
            <a:noFill/>
          </a:ln>
        </p:spPr>
        <p:txBody>
          <a:bodyPr anchorCtr="0" anchor="t" bIns="45700" lIns="91425" spcFirstLastPara="1" rIns="91425" wrap="square" tIns="45700">
            <a:noAutofit/>
          </a:bodyPr>
          <a:lstStyle/>
          <a:p>
            <a:pPr indent="0" lvl="0" marL="0" marR="0" rtl="0" algn="l">
              <a:lnSpc>
                <a:spcPct val="124978"/>
              </a:lnSpc>
              <a:spcBef>
                <a:spcPts val="0"/>
              </a:spcBef>
              <a:spcAft>
                <a:spcPts val="0"/>
              </a:spcAft>
              <a:buNone/>
            </a:pPr>
            <a:r>
              <a:rPr b="0" i="0" lang="en" sz="2298" u="none" cap="none" strike="noStrike">
                <a:solidFill>
                  <a:srgbClr val="FFFFFF"/>
                </a:solidFill>
                <a:latin typeface="Kanit"/>
                <a:ea typeface="Kanit"/>
                <a:cs typeface="Kanit"/>
                <a:sym typeface="Kanit"/>
              </a:rPr>
              <a:t>Onion Procurement: Regions and Growing Practices</a:t>
            </a:r>
            <a:endParaRPr b="0" i="0" sz="2298" u="none" cap="none" strike="noStrike">
              <a:solidFill>
                <a:srgbClr val="000000"/>
              </a:solidFill>
              <a:latin typeface="Arial"/>
              <a:ea typeface="Arial"/>
              <a:cs typeface="Arial"/>
              <a:sym typeface="Arial"/>
            </a:endParaRPr>
          </a:p>
        </p:txBody>
      </p:sp>
      <p:sp>
        <p:nvSpPr>
          <p:cNvPr id="180" name="Google Shape;180;p10"/>
          <p:cNvSpPr/>
          <p:nvPr/>
        </p:nvSpPr>
        <p:spPr>
          <a:xfrm>
            <a:off x="433984" y="1454423"/>
            <a:ext cx="4847034" cy="901229"/>
          </a:xfrm>
          <a:prstGeom prst="roundRect">
            <a:avLst>
              <a:gd fmla="val 2064"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557957" y="1578397"/>
            <a:ext cx="1515591" cy="182314"/>
          </a:xfrm>
          <a:prstGeom prst="rect">
            <a:avLst/>
          </a:prstGeom>
          <a:noFill/>
          <a:ln>
            <a:noFill/>
          </a:ln>
        </p:spPr>
        <p:txBody>
          <a:bodyPr anchorCtr="0" anchor="t" bIns="45700" lIns="91425" spcFirstLastPara="1" rIns="91425" wrap="square" tIns="45700">
            <a:noAutofit/>
          </a:bodyPr>
          <a:lstStyle/>
          <a:p>
            <a:pPr indent="0" lvl="0" marL="0" marR="0" rtl="0" algn="l">
              <a:lnSpc>
                <a:spcPct val="124978"/>
              </a:lnSpc>
              <a:spcBef>
                <a:spcPts val="0"/>
              </a:spcBef>
              <a:spcAft>
                <a:spcPts val="0"/>
              </a:spcAft>
              <a:buNone/>
            </a:pPr>
            <a:r>
              <a:rPr b="0" i="0" lang="en" sz="1149" u="none" cap="none" strike="noStrike">
                <a:solidFill>
                  <a:srgbClr val="D9E1FF"/>
                </a:solidFill>
                <a:latin typeface="Kanit"/>
                <a:ea typeface="Kanit"/>
                <a:cs typeface="Kanit"/>
                <a:sym typeface="Kanit"/>
              </a:rPr>
              <a:t>Onion Growing Regions</a:t>
            </a:r>
            <a:endParaRPr b="0" i="0" sz="1149" u="none" cap="none" strike="noStrike">
              <a:solidFill>
                <a:srgbClr val="000000"/>
              </a:solidFill>
              <a:latin typeface="Arial"/>
              <a:ea typeface="Arial"/>
              <a:cs typeface="Arial"/>
              <a:sym typeface="Arial"/>
            </a:endParaRPr>
          </a:p>
        </p:txBody>
      </p:sp>
      <p:sp>
        <p:nvSpPr>
          <p:cNvPr id="182" name="Google Shape;182;p10"/>
          <p:cNvSpPr/>
          <p:nvPr/>
        </p:nvSpPr>
        <p:spPr>
          <a:xfrm>
            <a:off x="557957" y="1835051"/>
            <a:ext cx="4599087" cy="396627"/>
          </a:xfrm>
          <a:prstGeom prst="rect">
            <a:avLst/>
          </a:prstGeom>
          <a:noFill/>
          <a:ln>
            <a:noFill/>
          </a:ln>
        </p:spPr>
        <p:txBody>
          <a:bodyPr anchorCtr="0" anchor="t" bIns="45700" lIns="91425" spcFirstLastPara="1" rIns="91425" wrap="square" tIns="45700">
            <a:noAutofit/>
          </a:bodyPr>
          <a:lstStyle/>
          <a:p>
            <a:pPr indent="0" lvl="0" marL="0" marR="0" rtl="0" algn="l">
              <a:lnSpc>
                <a:spcPct val="160040"/>
              </a:lnSpc>
              <a:spcBef>
                <a:spcPts val="0"/>
              </a:spcBef>
              <a:spcAft>
                <a:spcPts val="0"/>
              </a:spcAft>
              <a:buNone/>
            </a:pPr>
            <a:r>
              <a:rPr b="0" i="0" lang="en" sz="976" u="none" cap="none" strike="noStrike">
                <a:solidFill>
                  <a:srgbClr val="D9E1FF"/>
                </a:solidFill>
                <a:latin typeface="Martel Sans"/>
                <a:ea typeface="Martel Sans"/>
                <a:cs typeface="Martel Sans"/>
                <a:sym typeface="Martel Sans"/>
              </a:rPr>
              <a:t>Lays sources its onions from the major onion-producing regions in India, including Maharashtra, Gujarat, and Rajasthan.</a:t>
            </a:r>
            <a:endParaRPr b="0" i="0" sz="976" u="none" cap="none" strike="noStrike">
              <a:solidFill>
                <a:srgbClr val="000000"/>
              </a:solidFill>
              <a:latin typeface="Arial"/>
              <a:ea typeface="Arial"/>
              <a:cs typeface="Arial"/>
              <a:sym typeface="Arial"/>
            </a:endParaRPr>
          </a:p>
        </p:txBody>
      </p:sp>
      <p:sp>
        <p:nvSpPr>
          <p:cNvPr id="183" name="Google Shape;183;p10"/>
          <p:cNvSpPr/>
          <p:nvPr/>
        </p:nvSpPr>
        <p:spPr>
          <a:xfrm>
            <a:off x="433984" y="2479626"/>
            <a:ext cx="4847034" cy="1099542"/>
          </a:xfrm>
          <a:prstGeom prst="roundRect">
            <a:avLst>
              <a:gd fmla="val 1692"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557957" y="2603600"/>
            <a:ext cx="1523330" cy="182314"/>
          </a:xfrm>
          <a:prstGeom prst="rect">
            <a:avLst/>
          </a:prstGeom>
          <a:noFill/>
          <a:ln>
            <a:noFill/>
          </a:ln>
        </p:spPr>
        <p:txBody>
          <a:bodyPr anchorCtr="0" anchor="t" bIns="45700" lIns="91425" spcFirstLastPara="1" rIns="91425" wrap="square" tIns="45700">
            <a:noAutofit/>
          </a:bodyPr>
          <a:lstStyle/>
          <a:p>
            <a:pPr indent="0" lvl="0" marL="0" marR="0" rtl="0" algn="l">
              <a:lnSpc>
                <a:spcPct val="124978"/>
              </a:lnSpc>
              <a:spcBef>
                <a:spcPts val="0"/>
              </a:spcBef>
              <a:spcAft>
                <a:spcPts val="0"/>
              </a:spcAft>
              <a:buNone/>
            </a:pPr>
            <a:r>
              <a:rPr b="0" i="0" lang="en" sz="1149" u="none" cap="none" strike="noStrike">
                <a:solidFill>
                  <a:srgbClr val="D9E1FF"/>
                </a:solidFill>
                <a:latin typeface="Kanit"/>
                <a:ea typeface="Kanit"/>
                <a:cs typeface="Kanit"/>
                <a:sym typeface="Kanit"/>
              </a:rPr>
              <a:t>Sustainable Cultivation</a:t>
            </a:r>
            <a:endParaRPr b="0" i="0" sz="1149" u="none" cap="none" strike="noStrike">
              <a:solidFill>
                <a:srgbClr val="000000"/>
              </a:solidFill>
              <a:latin typeface="Arial"/>
              <a:ea typeface="Arial"/>
              <a:cs typeface="Arial"/>
              <a:sym typeface="Arial"/>
            </a:endParaRPr>
          </a:p>
        </p:txBody>
      </p:sp>
      <p:sp>
        <p:nvSpPr>
          <p:cNvPr id="185" name="Google Shape;185;p10"/>
          <p:cNvSpPr/>
          <p:nvPr/>
        </p:nvSpPr>
        <p:spPr>
          <a:xfrm>
            <a:off x="557957" y="2860253"/>
            <a:ext cx="4599087" cy="594941"/>
          </a:xfrm>
          <a:prstGeom prst="rect">
            <a:avLst/>
          </a:prstGeom>
          <a:noFill/>
          <a:ln>
            <a:noFill/>
          </a:ln>
        </p:spPr>
        <p:txBody>
          <a:bodyPr anchorCtr="0" anchor="t" bIns="45700" lIns="91425" spcFirstLastPara="1" rIns="91425" wrap="square" tIns="45700">
            <a:noAutofit/>
          </a:bodyPr>
          <a:lstStyle/>
          <a:p>
            <a:pPr indent="0" lvl="0" marL="0" marR="0" rtl="0" algn="l">
              <a:lnSpc>
                <a:spcPct val="160040"/>
              </a:lnSpc>
              <a:spcBef>
                <a:spcPts val="0"/>
              </a:spcBef>
              <a:spcAft>
                <a:spcPts val="0"/>
              </a:spcAft>
              <a:buNone/>
            </a:pPr>
            <a:r>
              <a:rPr b="0" i="0" lang="en" sz="976" u="none" cap="none" strike="noStrike">
                <a:solidFill>
                  <a:srgbClr val="D9E1FF"/>
                </a:solidFill>
                <a:latin typeface="Martel Sans"/>
                <a:ea typeface="Martel Sans"/>
                <a:cs typeface="Martel Sans"/>
                <a:sym typeface="Martel Sans"/>
              </a:rPr>
              <a:t>Lays works closely with local farmers to promote sustainable onion cultivation practices, minimizing environmental impact and ensuring a consistent supply of high-quality onions.</a:t>
            </a:r>
            <a:endParaRPr b="0" i="0" sz="976" u="none" cap="none" strike="noStrike">
              <a:solidFill>
                <a:srgbClr val="000000"/>
              </a:solidFill>
              <a:latin typeface="Arial"/>
              <a:ea typeface="Arial"/>
              <a:cs typeface="Arial"/>
              <a:sym typeface="Arial"/>
            </a:endParaRPr>
          </a:p>
        </p:txBody>
      </p:sp>
      <p:sp>
        <p:nvSpPr>
          <p:cNvPr id="186" name="Google Shape;186;p10"/>
          <p:cNvSpPr/>
          <p:nvPr/>
        </p:nvSpPr>
        <p:spPr>
          <a:xfrm>
            <a:off x="433984" y="3703141"/>
            <a:ext cx="4847034" cy="901229"/>
          </a:xfrm>
          <a:prstGeom prst="roundRect">
            <a:avLst>
              <a:gd fmla="val 2064"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557957" y="3827116"/>
            <a:ext cx="1602953" cy="182314"/>
          </a:xfrm>
          <a:prstGeom prst="rect">
            <a:avLst/>
          </a:prstGeom>
          <a:noFill/>
          <a:ln>
            <a:noFill/>
          </a:ln>
        </p:spPr>
        <p:txBody>
          <a:bodyPr anchorCtr="0" anchor="t" bIns="45700" lIns="91425" spcFirstLastPara="1" rIns="91425" wrap="square" tIns="45700">
            <a:noAutofit/>
          </a:bodyPr>
          <a:lstStyle/>
          <a:p>
            <a:pPr indent="0" lvl="0" marL="0" marR="0" rtl="0" algn="l">
              <a:lnSpc>
                <a:spcPct val="124978"/>
              </a:lnSpc>
              <a:spcBef>
                <a:spcPts val="0"/>
              </a:spcBef>
              <a:spcAft>
                <a:spcPts val="0"/>
              </a:spcAft>
              <a:buNone/>
            </a:pPr>
            <a:r>
              <a:rPr b="0" i="0" lang="en" sz="1149" u="none" cap="none" strike="noStrike">
                <a:solidFill>
                  <a:srgbClr val="D9E1FF"/>
                </a:solidFill>
                <a:latin typeface="Kanit"/>
                <a:ea typeface="Kanit"/>
                <a:cs typeface="Kanit"/>
                <a:sym typeface="Kanit"/>
              </a:rPr>
              <a:t>Stringent Quality Checks</a:t>
            </a:r>
            <a:endParaRPr b="0" i="0" sz="1149" u="none" cap="none" strike="noStrike">
              <a:solidFill>
                <a:srgbClr val="000000"/>
              </a:solidFill>
              <a:latin typeface="Arial"/>
              <a:ea typeface="Arial"/>
              <a:cs typeface="Arial"/>
              <a:sym typeface="Arial"/>
            </a:endParaRPr>
          </a:p>
        </p:txBody>
      </p:sp>
      <p:sp>
        <p:nvSpPr>
          <p:cNvPr id="188" name="Google Shape;188;p10"/>
          <p:cNvSpPr/>
          <p:nvPr/>
        </p:nvSpPr>
        <p:spPr>
          <a:xfrm>
            <a:off x="557957" y="4083770"/>
            <a:ext cx="4599087" cy="396627"/>
          </a:xfrm>
          <a:prstGeom prst="rect">
            <a:avLst/>
          </a:prstGeom>
          <a:noFill/>
          <a:ln>
            <a:noFill/>
          </a:ln>
        </p:spPr>
        <p:txBody>
          <a:bodyPr anchorCtr="0" anchor="t" bIns="45700" lIns="91425" spcFirstLastPara="1" rIns="91425" wrap="square" tIns="45700">
            <a:noAutofit/>
          </a:bodyPr>
          <a:lstStyle/>
          <a:p>
            <a:pPr indent="0" lvl="0" marL="0" marR="0" rtl="0" algn="l">
              <a:lnSpc>
                <a:spcPct val="160040"/>
              </a:lnSpc>
              <a:spcBef>
                <a:spcPts val="0"/>
              </a:spcBef>
              <a:spcAft>
                <a:spcPts val="0"/>
              </a:spcAft>
              <a:buNone/>
            </a:pPr>
            <a:r>
              <a:rPr b="0" i="0" lang="en" sz="976" u="none" cap="none" strike="noStrike">
                <a:solidFill>
                  <a:srgbClr val="D9E1FF"/>
                </a:solidFill>
                <a:latin typeface="Martel Sans"/>
                <a:ea typeface="Martel Sans"/>
                <a:cs typeface="Martel Sans"/>
                <a:sym typeface="Martel Sans"/>
              </a:rPr>
              <a:t>The onions are carefully inspected and selected to meet Lays' exacting standards for flavor, texture, and freshness.</a:t>
            </a:r>
            <a:endParaRPr b="0" i="0" sz="976" u="none" cap="none" strike="noStrike">
              <a:solidFill>
                <a:srgbClr val="000000"/>
              </a:solidFill>
              <a:latin typeface="Arial"/>
              <a:ea typeface="Arial"/>
              <a:cs typeface="Arial"/>
              <a:sym typeface="Arial"/>
            </a:endParaRPr>
          </a:p>
        </p:txBody>
      </p:sp>
      <p:pic>
        <p:nvPicPr>
          <p:cNvPr descr="preencoded.png" id="189" name="Google Shape;189;p10">
            <a:hlinkClick r:id="rId5"/>
          </p:cNvPr>
          <p:cNvPicPr preferRelativeResize="0"/>
          <p:nvPr/>
        </p:nvPicPr>
        <p:blipFill rotWithShape="1">
          <a:blip r:embed="rId6">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0" y="0"/>
            <a:ext cx="9144000" cy="51435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7" name="Google Shape;197;p11"/>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pic>
        <p:nvPicPr>
          <p:cNvPr descr="preencoded.png" id="198" name="Google Shape;198;p11"/>
          <p:cNvPicPr preferRelativeResize="0"/>
          <p:nvPr/>
        </p:nvPicPr>
        <p:blipFill rotWithShape="1">
          <a:blip r:embed="rId4">
            <a:alphaModFix/>
          </a:blip>
          <a:srcRect b="0" l="0" r="0" t="0"/>
          <a:stretch/>
        </p:blipFill>
        <p:spPr>
          <a:xfrm>
            <a:off x="5849987" y="1445047"/>
            <a:ext cx="3158951" cy="2253407"/>
          </a:xfrm>
          <a:prstGeom prst="rect">
            <a:avLst/>
          </a:prstGeom>
          <a:noFill/>
          <a:ln>
            <a:noFill/>
          </a:ln>
        </p:spPr>
      </p:pic>
      <p:sp>
        <p:nvSpPr>
          <p:cNvPr id="199" name="Google Shape;199;p11"/>
          <p:cNvSpPr/>
          <p:nvPr/>
        </p:nvSpPr>
        <p:spPr>
          <a:xfrm>
            <a:off x="378024" y="887239"/>
            <a:ext cx="4958953" cy="635199"/>
          </a:xfrm>
          <a:prstGeom prst="rect">
            <a:avLst/>
          </a:prstGeom>
          <a:noFill/>
          <a:ln>
            <a:noFill/>
          </a:ln>
        </p:spPr>
        <p:txBody>
          <a:bodyPr anchorCtr="0" anchor="t" bIns="45700" lIns="91425" spcFirstLastPara="1" rIns="91425" wrap="square" tIns="45700">
            <a:noAutofit/>
          </a:bodyPr>
          <a:lstStyle/>
          <a:p>
            <a:pPr indent="0" lvl="0" marL="0" marR="0" rtl="0" algn="l">
              <a:lnSpc>
                <a:spcPct val="124987"/>
              </a:lnSpc>
              <a:spcBef>
                <a:spcPts val="0"/>
              </a:spcBef>
              <a:spcAft>
                <a:spcPts val="0"/>
              </a:spcAft>
              <a:buNone/>
            </a:pPr>
            <a:r>
              <a:rPr b="0" i="0" lang="en" sz="2001" u="none" cap="none" strike="noStrike">
                <a:solidFill>
                  <a:srgbClr val="FFFFFF"/>
                </a:solidFill>
                <a:latin typeface="Kanit"/>
                <a:ea typeface="Kanit"/>
                <a:cs typeface="Kanit"/>
                <a:sym typeface="Kanit"/>
              </a:rPr>
              <a:t>Cream Ingredient Acquisition: Dairy Farms and Production</a:t>
            </a:r>
            <a:endParaRPr b="0" i="0" sz="2001" u="none" cap="none" strike="noStrike">
              <a:solidFill>
                <a:srgbClr val="000000"/>
              </a:solidFill>
              <a:latin typeface="Arial"/>
              <a:ea typeface="Arial"/>
              <a:cs typeface="Arial"/>
              <a:sym typeface="Arial"/>
            </a:endParaRPr>
          </a:p>
        </p:txBody>
      </p:sp>
      <p:sp>
        <p:nvSpPr>
          <p:cNvPr id="200" name="Google Shape;200;p11"/>
          <p:cNvSpPr/>
          <p:nvPr/>
        </p:nvSpPr>
        <p:spPr>
          <a:xfrm>
            <a:off x="532879" y="1684437"/>
            <a:ext cx="14288" cy="2571824"/>
          </a:xfrm>
          <a:prstGeom prst="roundRect">
            <a:avLst>
              <a:gd fmla="val 113400" name="adj"/>
            </a:avLst>
          </a:prstGeom>
          <a:solidFill>
            <a:srgbClr val="48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47217" y="1920180"/>
            <a:ext cx="378023" cy="14288"/>
          </a:xfrm>
          <a:prstGeom prst="roundRect">
            <a:avLst>
              <a:gd fmla="val 113400" name="adj"/>
            </a:avLst>
          </a:prstGeom>
          <a:solidFill>
            <a:srgbClr val="48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418542" y="1805881"/>
            <a:ext cx="242962" cy="242962"/>
          </a:xfrm>
          <a:prstGeom prst="roundRect">
            <a:avLst>
              <a:gd fmla="val 6669"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15653" y="1851125"/>
            <a:ext cx="48667" cy="152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201" u="none" cap="none" strike="noStrike">
                <a:solidFill>
                  <a:srgbClr val="D9E1FF"/>
                </a:solidFill>
                <a:latin typeface="Kanit"/>
                <a:ea typeface="Kanit"/>
                <a:cs typeface="Kanit"/>
                <a:sym typeface="Kanit"/>
              </a:rPr>
              <a:t>1</a:t>
            </a:r>
            <a:endParaRPr b="0" i="0" sz="1201" u="none" cap="none" strike="noStrike">
              <a:solidFill>
                <a:srgbClr val="000000"/>
              </a:solidFill>
              <a:latin typeface="Arial"/>
              <a:ea typeface="Arial"/>
              <a:cs typeface="Arial"/>
              <a:sym typeface="Arial"/>
            </a:endParaRPr>
          </a:p>
        </p:txBody>
      </p:sp>
      <p:sp>
        <p:nvSpPr>
          <p:cNvPr id="204" name="Google Shape;204;p11"/>
          <p:cNvSpPr/>
          <p:nvPr/>
        </p:nvSpPr>
        <p:spPr>
          <a:xfrm>
            <a:off x="1134071" y="1792411"/>
            <a:ext cx="1364382" cy="158874"/>
          </a:xfrm>
          <a:prstGeom prst="rect">
            <a:avLst/>
          </a:prstGeom>
          <a:noFill/>
          <a:ln>
            <a:noFill/>
          </a:ln>
        </p:spPr>
        <p:txBody>
          <a:bodyPr anchorCtr="0" anchor="t" bIns="45700" lIns="91425" spcFirstLastPara="1" rIns="91425" wrap="square" tIns="45700">
            <a:noAutofit/>
          </a:bodyPr>
          <a:lstStyle/>
          <a:p>
            <a:pPr indent="0" lvl="0" marL="0" marR="0" rtl="0" algn="l">
              <a:lnSpc>
                <a:spcPct val="124975"/>
              </a:lnSpc>
              <a:spcBef>
                <a:spcPts val="0"/>
              </a:spcBef>
              <a:spcAft>
                <a:spcPts val="0"/>
              </a:spcAft>
              <a:buNone/>
            </a:pPr>
            <a:r>
              <a:rPr b="0" i="0" lang="en" sz="1001" u="none" cap="none" strike="noStrike">
                <a:solidFill>
                  <a:srgbClr val="D9E1FF"/>
                </a:solidFill>
                <a:latin typeface="Kanit"/>
                <a:ea typeface="Kanit"/>
                <a:cs typeface="Kanit"/>
                <a:sym typeface="Kanit"/>
              </a:rPr>
              <a:t>Dairy Farm Partnerships</a:t>
            </a:r>
            <a:endParaRPr b="0" i="0" sz="1001" u="none" cap="none" strike="noStrike">
              <a:solidFill>
                <a:srgbClr val="000000"/>
              </a:solidFill>
              <a:latin typeface="Arial"/>
              <a:ea typeface="Arial"/>
              <a:cs typeface="Arial"/>
              <a:sym typeface="Arial"/>
            </a:endParaRPr>
          </a:p>
        </p:txBody>
      </p:sp>
      <p:sp>
        <p:nvSpPr>
          <p:cNvPr id="205" name="Google Shape;205;p11"/>
          <p:cNvSpPr/>
          <p:nvPr/>
        </p:nvSpPr>
        <p:spPr>
          <a:xfrm>
            <a:off x="1134071" y="2016025"/>
            <a:ext cx="4202906"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D9E1FF"/>
                </a:solidFill>
                <a:latin typeface="Martel Sans"/>
                <a:ea typeface="Martel Sans"/>
                <a:cs typeface="Martel Sans"/>
                <a:sym typeface="Martel Sans"/>
              </a:rPr>
              <a:t>Lays collaborates with reputable dairy farms across India to source the high-quality cream used in their American Style Cream and Onion flavor.</a:t>
            </a:r>
            <a:endParaRPr b="0" i="0" sz="851" u="none" cap="none" strike="noStrike">
              <a:solidFill>
                <a:srgbClr val="000000"/>
              </a:solidFill>
              <a:latin typeface="Arial"/>
              <a:ea typeface="Arial"/>
              <a:cs typeface="Arial"/>
              <a:sym typeface="Arial"/>
            </a:endParaRPr>
          </a:p>
        </p:txBody>
      </p:sp>
      <p:sp>
        <p:nvSpPr>
          <p:cNvPr id="206" name="Google Shape;206;p11"/>
          <p:cNvSpPr/>
          <p:nvPr/>
        </p:nvSpPr>
        <p:spPr>
          <a:xfrm>
            <a:off x="647217" y="2813447"/>
            <a:ext cx="378023" cy="14288"/>
          </a:xfrm>
          <a:prstGeom prst="roundRect">
            <a:avLst>
              <a:gd fmla="val 113400" name="adj"/>
            </a:avLst>
          </a:prstGeom>
          <a:solidFill>
            <a:srgbClr val="48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418542" y="2699147"/>
            <a:ext cx="242962" cy="242962"/>
          </a:xfrm>
          <a:prstGeom prst="roundRect">
            <a:avLst>
              <a:gd fmla="val 6669"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501216" y="2744391"/>
            <a:ext cx="77614" cy="152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201" u="none" cap="none" strike="noStrike">
                <a:solidFill>
                  <a:srgbClr val="D9E1FF"/>
                </a:solidFill>
                <a:latin typeface="Kanit"/>
                <a:ea typeface="Kanit"/>
                <a:cs typeface="Kanit"/>
                <a:sym typeface="Kanit"/>
              </a:rPr>
              <a:t>2</a:t>
            </a:r>
            <a:endParaRPr b="0" i="0" sz="1201" u="none" cap="none" strike="noStrike">
              <a:solidFill>
                <a:srgbClr val="000000"/>
              </a:solidFill>
              <a:latin typeface="Arial"/>
              <a:ea typeface="Arial"/>
              <a:cs typeface="Arial"/>
              <a:sym typeface="Arial"/>
            </a:endParaRPr>
          </a:p>
        </p:txBody>
      </p:sp>
      <p:sp>
        <p:nvSpPr>
          <p:cNvPr id="209" name="Google Shape;209;p11"/>
          <p:cNvSpPr/>
          <p:nvPr/>
        </p:nvSpPr>
        <p:spPr>
          <a:xfrm>
            <a:off x="1134071" y="2685678"/>
            <a:ext cx="1571476" cy="158874"/>
          </a:xfrm>
          <a:prstGeom prst="rect">
            <a:avLst/>
          </a:prstGeom>
          <a:noFill/>
          <a:ln>
            <a:noFill/>
          </a:ln>
        </p:spPr>
        <p:txBody>
          <a:bodyPr anchorCtr="0" anchor="t" bIns="45700" lIns="91425" spcFirstLastPara="1" rIns="91425" wrap="square" tIns="45700">
            <a:noAutofit/>
          </a:bodyPr>
          <a:lstStyle/>
          <a:p>
            <a:pPr indent="0" lvl="0" marL="0" marR="0" rtl="0" algn="l">
              <a:lnSpc>
                <a:spcPct val="124975"/>
              </a:lnSpc>
              <a:spcBef>
                <a:spcPts val="0"/>
              </a:spcBef>
              <a:spcAft>
                <a:spcPts val="0"/>
              </a:spcAft>
              <a:buNone/>
            </a:pPr>
            <a:r>
              <a:rPr b="0" i="0" lang="en" sz="1001" u="none" cap="none" strike="noStrike">
                <a:solidFill>
                  <a:srgbClr val="D9E1FF"/>
                </a:solidFill>
                <a:latin typeface="Kanit"/>
                <a:ea typeface="Kanit"/>
                <a:cs typeface="Kanit"/>
                <a:sym typeface="Kanit"/>
              </a:rPr>
              <a:t>Stringent Quality Standards</a:t>
            </a:r>
            <a:endParaRPr b="0" i="0" sz="1001" u="none" cap="none" strike="noStrike">
              <a:solidFill>
                <a:srgbClr val="000000"/>
              </a:solidFill>
              <a:latin typeface="Arial"/>
              <a:ea typeface="Arial"/>
              <a:cs typeface="Arial"/>
              <a:sym typeface="Arial"/>
            </a:endParaRPr>
          </a:p>
        </p:txBody>
      </p:sp>
      <p:sp>
        <p:nvSpPr>
          <p:cNvPr id="210" name="Google Shape;210;p11"/>
          <p:cNvSpPr/>
          <p:nvPr/>
        </p:nvSpPr>
        <p:spPr>
          <a:xfrm>
            <a:off x="1134071" y="2909292"/>
            <a:ext cx="4202906"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D9E1FF"/>
                </a:solidFill>
                <a:latin typeface="Martel Sans"/>
                <a:ea typeface="Martel Sans"/>
                <a:cs typeface="Martel Sans"/>
                <a:sym typeface="Martel Sans"/>
              </a:rPr>
              <a:t>The cream is subject to rigorous testing and quality control measures to ensure it meets Lays' strict requirements for flavor, consistency, and purity.</a:t>
            </a:r>
            <a:endParaRPr b="0" i="0" sz="851" u="none" cap="none" strike="noStrike">
              <a:solidFill>
                <a:srgbClr val="000000"/>
              </a:solidFill>
              <a:latin typeface="Arial"/>
              <a:ea typeface="Arial"/>
              <a:cs typeface="Arial"/>
              <a:sym typeface="Arial"/>
            </a:endParaRPr>
          </a:p>
        </p:txBody>
      </p:sp>
      <p:sp>
        <p:nvSpPr>
          <p:cNvPr id="211" name="Google Shape;211;p11"/>
          <p:cNvSpPr/>
          <p:nvPr/>
        </p:nvSpPr>
        <p:spPr>
          <a:xfrm>
            <a:off x="647217" y="3706713"/>
            <a:ext cx="378023" cy="14288"/>
          </a:xfrm>
          <a:prstGeom prst="roundRect">
            <a:avLst>
              <a:gd fmla="val 113400" name="adj"/>
            </a:avLst>
          </a:prstGeom>
          <a:solidFill>
            <a:srgbClr val="4844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418542" y="3592413"/>
            <a:ext cx="242962" cy="242962"/>
          </a:xfrm>
          <a:prstGeom prst="roundRect">
            <a:avLst>
              <a:gd fmla="val 6669" name="adj"/>
            </a:avLst>
          </a:prstGeom>
          <a:solidFill>
            <a:srgbClr val="2F2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00472" y="3637657"/>
            <a:ext cx="79102" cy="152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201" u="none" cap="none" strike="noStrike">
                <a:solidFill>
                  <a:srgbClr val="D9E1FF"/>
                </a:solidFill>
                <a:latin typeface="Kanit"/>
                <a:ea typeface="Kanit"/>
                <a:cs typeface="Kanit"/>
                <a:sym typeface="Kanit"/>
              </a:rPr>
              <a:t>3</a:t>
            </a:r>
            <a:endParaRPr b="0" i="0" sz="1201" u="none" cap="none" strike="noStrike">
              <a:solidFill>
                <a:srgbClr val="000000"/>
              </a:solidFill>
              <a:latin typeface="Arial"/>
              <a:ea typeface="Arial"/>
              <a:cs typeface="Arial"/>
              <a:sym typeface="Arial"/>
            </a:endParaRPr>
          </a:p>
        </p:txBody>
      </p:sp>
      <p:sp>
        <p:nvSpPr>
          <p:cNvPr id="214" name="Google Shape;214;p11"/>
          <p:cNvSpPr/>
          <p:nvPr/>
        </p:nvSpPr>
        <p:spPr>
          <a:xfrm>
            <a:off x="1134071" y="3578944"/>
            <a:ext cx="1327919" cy="158874"/>
          </a:xfrm>
          <a:prstGeom prst="rect">
            <a:avLst/>
          </a:prstGeom>
          <a:noFill/>
          <a:ln>
            <a:noFill/>
          </a:ln>
        </p:spPr>
        <p:txBody>
          <a:bodyPr anchorCtr="0" anchor="t" bIns="45700" lIns="91425" spcFirstLastPara="1" rIns="91425" wrap="square" tIns="45700">
            <a:noAutofit/>
          </a:bodyPr>
          <a:lstStyle/>
          <a:p>
            <a:pPr indent="0" lvl="0" marL="0" marR="0" rtl="0" algn="l">
              <a:lnSpc>
                <a:spcPct val="124975"/>
              </a:lnSpc>
              <a:spcBef>
                <a:spcPts val="0"/>
              </a:spcBef>
              <a:spcAft>
                <a:spcPts val="0"/>
              </a:spcAft>
              <a:buNone/>
            </a:pPr>
            <a:r>
              <a:rPr b="0" i="0" lang="en" sz="1001" u="none" cap="none" strike="noStrike">
                <a:solidFill>
                  <a:srgbClr val="D9E1FF"/>
                </a:solidFill>
                <a:latin typeface="Kanit"/>
                <a:ea typeface="Kanit"/>
                <a:cs typeface="Kanit"/>
                <a:sym typeface="Kanit"/>
              </a:rPr>
              <a:t>Sustainable Production</a:t>
            </a:r>
            <a:endParaRPr b="0" i="0" sz="1001" u="none" cap="none" strike="noStrike">
              <a:solidFill>
                <a:srgbClr val="000000"/>
              </a:solidFill>
              <a:latin typeface="Arial"/>
              <a:ea typeface="Arial"/>
              <a:cs typeface="Arial"/>
              <a:sym typeface="Arial"/>
            </a:endParaRPr>
          </a:p>
        </p:txBody>
      </p:sp>
      <p:sp>
        <p:nvSpPr>
          <p:cNvPr id="215" name="Google Shape;215;p11"/>
          <p:cNvSpPr/>
          <p:nvPr/>
        </p:nvSpPr>
        <p:spPr>
          <a:xfrm>
            <a:off x="1134071" y="3802559"/>
            <a:ext cx="4202906"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D9E1FF"/>
                </a:solidFill>
                <a:latin typeface="Martel Sans"/>
                <a:ea typeface="Martel Sans"/>
                <a:cs typeface="Martel Sans"/>
                <a:sym typeface="Martel Sans"/>
              </a:rPr>
              <a:t>Lays' dairy partners employ environmentally-friendly practices, such as reducing waste and conserving water, to minimize the impact of their operations.</a:t>
            </a:r>
            <a:endParaRPr b="0" i="0" sz="851" u="none" cap="none" strike="noStrike">
              <a:solidFill>
                <a:srgbClr val="000000"/>
              </a:solidFill>
              <a:latin typeface="Arial"/>
              <a:ea typeface="Arial"/>
              <a:cs typeface="Arial"/>
              <a:sym typeface="Arial"/>
            </a:endParaRPr>
          </a:p>
        </p:txBody>
      </p:sp>
      <p:pic>
        <p:nvPicPr>
          <p:cNvPr descr="preencoded.png" id="216" name="Google Shape;216;p11">
            <a:hlinkClick r:id="rId5"/>
          </p:cNvPr>
          <p:cNvPicPr preferRelativeResize="0"/>
          <p:nvPr/>
        </p:nvPicPr>
        <p:blipFill rotWithShape="1">
          <a:blip r:embed="rId6">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0" y="0"/>
            <a:ext cx="9144000" cy="51435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4" name="Google Shape;224;p12"/>
          <p:cNvPicPr preferRelativeResize="0"/>
          <p:nvPr/>
        </p:nvPicPr>
        <p:blipFill rotWithShape="1">
          <a:blip r:embed="rId3">
            <a:alphaModFix/>
          </a:blip>
          <a:srcRect b="0" l="0" r="0" t="0"/>
          <a:stretch/>
        </p:blipFill>
        <p:spPr>
          <a:xfrm>
            <a:off x="0" y="0"/>
            <a:ext cx="9144000" cy="1784970"/>
          </a:xfrm>
          <a:prstGeom prst="rect">
            <a:avLst/>
          </a:prstGeom>
          <a:noFill/>
          <a:ln>
            <a:noFill/>
          </a:ln>
        </p:spPr>
      </p:pic>
      <p:sp>
        <p:nvSpPr>
          <p:cNvPr id="225" name="Google Shape;225;p12"/>
          <p:cNvSpPr/>
          <p:nvPr/>
        </p:nvSpPr>
        <p:spPr>
          <a:xfrm>
            <a:off x="901155" y="2178323"/>
            <a:ext cx="6687600" cy="420000"/>
          </a:xfrm>
          <a:prstGeom prst="rect">
            <a:avLst/>
          </a:prstGeom>
          <a:noFill/>
          <a:ln>
            <a:noFill/>
          </a:ln>
        </p:spPr>
        <p:txBody>
          <a:bodyPr anchorCtr="0" anchor="t" bIns="45700" lIns="91425" spcFirstLastPara="1" rIns="91425" wrap="square" tIns="45700">
            <a:noAutofit/>
          </a:bodyPr>
          <a:lstStyle/>
          <a:p>
            <a:pPr indent="0" lvl="0" marL="0" marR="0" rtl="0" algn="l">
              <a:lnSpc>
                <a:spcPct val="124981"/>
              </a:lnSpc>
              <a:spcBef>
                <a:spcPts val="0"/>
              </a:spcBef>
              <a:spcAft>
                <a:spcPts val="0"/>
              </a:spcAft>
              <a:buNone/>
            </a:pPr>
            <a:r>
              <a:rPr b="0" i="0" lang="en" sz="2646" u="none" cap="none" strike="noStrike">
                <a:solidFill>
                  <a:srgbClr val="FFFFFF"/>
                </a:solidFill>
                <a:latin typeface="Kanit"/>
                <a:ea typeface="Kanit"/>
                <a:cs typeface="Kanit"/>
                <a:sym typeface="Kanit"/>
              </a:rPr>
              <a:t>Salt Sourcing: Mines and Harvesting Methods</a:t>
            </a:r>
            <a:endParaRPr b="0" i="0" sz="2646" u="none" cap="none" strike="noStrike">
              <a:solidFill>
                <a:srgbClr val="000000"/>
              </a:solidFill>
              <a:latin typeface="Arial"/>
              <a:ea typeface="Arial"/>
              <a:cs typeface="Arial"/>
              <a:sym typeface="Arial"/>
            </a:endParaRPr>
          </a:p>
        </p:txBody>
      </p:sp>
      <p:pic>
        <p:nvPicPr>
          <p:cNvPr descr="preencoded.png" id="226" name="Google Shape;226;p12"/>
          <p:cNvPicPr preferRelativeResize="0"/>
          <p:nvPr/>
        </p:nvPicPr>
        <p:blipFill rotWithShape="1">
          <a:blip r:embed="rId4">
            <a:alphaModFix/>
          </a:blip>
          <a:srcRect b="0" l="0" r="0" t="0"/>
          <a:stretch/>
        </p:blipFill>
        <p:spPr>
          <a:xfrm>
            <a:off x="901155" y="2812406"/>
            <a:ext cx="356964" cy="356964"/>
          </a:xfrm>
          <a:prstGeom prst="rect">
            <a:avLst/>
          </a:prstGeom>
          <a:noFill/>
          <a:ln>
            <a:noFill/>
          </a:ln>
        </p:spPr>
      </p:pic>
      <p:sp>
        <p:nvSpPr>
          <p:cNvPr id="227" name="Google Shape;227;p12"/>
          <p:cNvSpPr/>
          <p:nvPr/>
        </p:nvSpPr>
        <p:spPr>
          <a:xfrm>
            <a:off x="901155" y="3312170"/>
            <a:ext cx="1680000" cy="210000"/>
          </a:xfrm>
          <a:prstGeom prst="rect">
            <a:avLst/>
          </a:prstGeom>
          <a:noFill/>
          <a:ln>
            <a:noFill/>
          </a:ln>
        </p:spPr>
        <p:txBody>
          <a:bodyPr anchorCtr="0" anchor="t" bIns="45700" lIns="91425" spcFirstLastPara="1" rIns="91425" wrap="square" tIns="45700">
            <a:noAutofit/>
          </a:bodyPr>
          <a:lstStyle/>
          <a:p>
            <a:pPr indent="0" lvl="0" marL="0" marR="0" rtl="0" algn="l">
              <a:lnSpc>
                <a:spcPct val="125018"/>
              </a:lnSpc>
              <a:spcBef>
                <a:spcPts val="0"/>
              </a:spcBef>
              <a:spcAft>
                <a:spcPts val="0"/>
              </a:spcAft>
              <a:buNone/>
            </a:pPr>
            <a:r>
              <a:rPr b="0" i="0" lang="en" sz="1323" u="none" cap="none" strike="noStrike">
                <a:solidFill>
                  <a:srgbClr val="D9E1FF"/>
                </a:solidFill>
                <a:latin typeface="Kanit"/>
                <a:ea typeface="Kanit"/>
                <a:cs typeface="Kanit"/>
                <a:sym typeface="Kanit"/>
              </a:rPr>
              <a:t>Salt Mines</a:t>
            </a:r>
            <a:endParaRPr b="0" i="0" sz="1323" u="none" cap="none" strike="noStrike">
              <a:solidFill>
                <a:srgbClr val="000000"/>
              </a:solidFill>
              <a:latin typeface="Arial"/>
              <a:ea typeface="Arial"/>
              <a:cs typeface="Arial"/>
              <a:sym typeface="Arial"/>
            </a:endParaRPr>
          </a:p>
        </p:txBody>
      </p:sp>
      <p:sp>
        <p:nvSpPr>
          <p:cNvPr id="228" name="Google Shape;228;p12"/>
          <p:cNvSpPr/>
          <p:nvPr/>
        </p:nvSpPr>
        <p:spPr>
          <a:xfrm>
            <a:off x="901154" y="3607817"/>
            <a:ext cx="2304300" cy="1142400"/>
          </a:xfrm>
          <a:prstGeom prst="rect">
            <a:avLst/>
          </a:prstGeom>
          <a:noFill/>
          <a:ln>
            <a:noFill/>
          </a:ln>
        </p:spPr>
        <p:txBody>
          <a:bodyPr anchorCtr="0" anchor="t" bIns="45700" lIns="91425" spcFirstLastPara="1" rIns="91425" wrap="square" tIns="45700">
            <a:noAutofit/>
          </a:bodyPr>
          <a:lstStyle/>
          <a:p>
            <a:pPr indent="0" lvl="0" marL="0" marR="0" rtl="0" algn="l">
              <a:lnSpc>
                <a:spcPct val="160053"/>
              </a:lnSpc>
              <a:spcBef>
                <a:spcPts val="0"/>
              </a:spcBef>
              <a:spcAft>
                <a:spcPts val="0"/>
              </a:spcAft>
              <a:buNone/>
            </a:pPr>
            <a:r>
              <a:rPr b="0" i="0" lang="en" sz="1124" u="none" cap="none" strike="noStrike">
                <a:solidFill>
                  <a:srgbClr val="D9E1FF"/>
                </a:solidFill>
                <a:latin typeface="Martel Sans"/>
                <a:ea typeface="Martel Sans"/>
                <a:cs typeface="Martel Sans"/>
                <a:sym typeface="Martel Sans"/>
              </a:rPr>
              <a:t>Lays sources its salt from the renowned salt mines of Gujarat, where the mineral is harvested using traditional, eco-friendly methods.</a:t>
            </a:r>
            <a:endParaRPr b="0" i="0" sz="1124" u="none" cap="none" strike="noStrike">
              <a:solidFill>
                <a:srgbClr val="000000"/>
              </a:solidFill>
              <a:latin typeface="Arial"/>
              <a:ea typeface="Arial"/>
              <a:cs typeface="Arial"/>
              <a:sym typeface="Arial"/>
            </a:endParaRPr>
          </a:p>
        </p:txBody>
      </p:sp>
      <p:pic>
        <p:nvPicPr>
          <p:cNvPr descr="preencoded.png" id="229" name="Google Shape;229;p12"/>
          <p:cNvPicPr preferRelativeResize="0"/>
          <p:nvPr/>
        </p:nvPicPr>
        <p:blipFill rotWithShape="1">
          <a:blip r:embed="rId5">
            <a:alphaModFix/>
          </a:blip>
          <a:srcRect b="0" l="0" r="0" t="0"/>
          <a:stretch/>
        </p:blipFill>
        <p:spPr>
          <a:xfrm>
            <a:off x="3419699" y="2812406"/>
            <a:ext cx="356964" cy="356964"/>
          </a:xfrm>
          <a:prstGeom prst="rect">
            <a:avLst/>
          </a:prstGeom>
          <a:noFill/>
          <a:ln>
            <a:noFill/>
          </a:ln>
        </p:spPr>
      </p:pic>
      <p:sp>
        <p:nvSpPr>
          <p:cNvPr id="230" name="Google Shape;230;p12"/>
          <p:cNvSpPr/>
          <p:nvPr/>
        </p:nvSpPr>
        <p:spPr>
          <a:xfrm>
            <a:off x="3419698" y="3312170"/>
            <a:ext cx="1680000" cy="210000"/>
          </a:xfrm>
          <a:prstGeom prst="rect">
            <a:avLst/>
          </a:prstGeom>
          <a:noFill/>
          <a:ln>
            <a:noFill/>
          </a:ln>
        </p:spPr>
        <p:txBody>
          <a:bodyPr anchorCtr="0" anchor="t" bIns="45700" lIns="91425" spcFirstLastPara="1" rIns="91425" wrap="square" tIns="45700">
            <a:noAutofit/>
          </a:bodyPr>
          <a:lstStyle/>
          <a:p>
            <a:pPr indent="0" lvl="0" marL="0" marR="0" rtl="0" algn="l">
              <a:lnSpc>
                <a:spcPct val="125018"/>
              </a:lnSpc>
              <a:spcBef>
                <a:spcPts val="0"/>
              </a:spcBef>
              <a:spcAft>
                <a:spcPts val="0"/>
              </a:spcAft>
              <a:buNone/>
            </a:pPr>
            <a:r>
              <a:rPr b="0" i="0" lang="en" sz="1323" u="none" cap="none" strike="noStrike">
                <a:solidFill>
                  <a:srgbClr val="D9E1FF"/>
                </a:solidFill>
                <a:latin typeface="Kanit"/>
                <a:ea typeface="Kanit"/>
                <a:cs typeface="Kanit"/>
                <a:sym typeface="Kanit"/>
              </a:rPr>
              <a:t>Purity Standards</a:t>
            </a:r>
            <a:endParaRPr b="0" i="0" sz="1323" u="none" cap="none" strike="noStrike">
              <a:solidFill>
                <a:srgbClr val="000000"/>
              </a:solidFill>
              <a:latin typeface="Arial"/>
              <a:ea typeface="Arial"/>
              <a:cs typeface="Arial"/>
              <a:sym typeface="Arial"/>
            </a:endParaRPr>
          </a:p>
        </p:txBody>
      </p:sp>
      <p:sp>
        <p:nvSpPr>
          <p:cNvPr id="231" name="Google Shape;231;p12"/>
          <p:cNvSpPr/>
          <p:nvPr/>
        </p:nvSpPr>
        <p:spPr>
          <a:xfrm>
            <a:off x="3419698" y="3607817"/>
            <a:ext cx="2304600" cy="913800"/>
          </a:xfrm>
          <a:prstGeom prst="rect">
            <a:avLst/>
          </a:prstGeom>
          <a:noFill/>
          <a:ln>
            <a:noFill/>
          </a:ln>
        </p:spPr>
        <p:txBody>
          <a:bodyPr anchorCtr="0" anchor="t" bIns="45700" lIns="91425" spcFirstLastPara="1" rIns="91425" wrap="square" tIns="45700">
            <a:noAutofit/>
          </a:bodyPr>
          <a:lstStyle/>
          <a:p>
            <a:pPr indent="0" lvl="0" marL="0" marR="0" rtl="0" algn="l">
              <a:lnSpc>
                <a:spcPct val="160053"/>
              </a:lnSpc>
              <a:spcBef>
                <a:spcPts val="0"/>
              </a:spcBef>
              <a:spcAft>
                <a:spcPts val="0"/>
              </a:spcAft>
              <a:buNone/>
            </a:pPr>
            <a:r>
              <a:rPr b="0" i="0" lang="en" sz="1124" u="none" cap="none" strike="noStrike">
                <a:solidFill>
                  <a:srgbClr val="D9E1FF"/>
                </a:solidFill>
                <a:latin typeface="Martel Sans"/>
                <a:ea typeface="Martel Sans"/>
                <a:cs typeface="Martel Sans"/>
                <a:sym typeface="Martel Sans"/>
              </a:rPr>
              <a:t>The salt undergoes rigorous quality checks to ensure it meets Lays' stringent purity and taste requirements.</a:t>
            </a:r>
            <a:endParaRPr b="0" i="0" sz="1124" u="none" cap="none" strike="noStrike">
              <a:solidFill>
                <a:srgbClr val="000000"/>
              </a:solidFill>
              <a:latin typeface="Arial"/>
              <a:ea typeface="Arial"/>
              <a:cs typeface="Arial"/>
              <a:sym typeface="Arial"/>
            </a:endParaRPr>
          </a:p>
        </p:txBody>
      </p:sp>
      <p:pic>
        <p:nvPicPr>
          <p:cNvPr descr="preencoded.png" id="232" name="Google Shape;232;p12"/>
          <p:cNvPicPr preferRelativeResize="0"/>
          <p:nvPr/>
        </p:nvPicPr>
        <p:blipFill rotWithShape="1">
          <a:blip r:embed="rId6">
            <a:alphaModFix/>
          </a:blip>
          <a:srcRect b="0" l="0" r="0" t="0"/>
          <a:stretch/>
        </p:blipFill>
        <p:spPr>
          <a:xfrm>
            <a:off x="5938317" y="2812406"/>
            <a:ext cx="356964" cy="356964"/>
          </a:xfrm>
          <a:prstGeom prst="rect">
            <a:avLst/>
          </a:prstGeom>
          <a:noFill/>
          <a:ln>
            <a:noFill/>
          </a:ln>
        </p:spPr>
      </p:pic>
      <p:sp>
        <p:nvSpPr>
          <p:cNvPr id="233" name="Google Shape;233;p12"/>
          <p:cNvSpPr/>
          <p:nvPr/>
        </p:nvSpPr>
        <p:spPr>
          <a:xfrm>
            <a:off x="5938317" y="3312170"/>
            <a:ext cx="1731900" cy="210000"/>
          </a:xfrm>
          <a:prstGeom prst="rect">
            <a:avLst/>
          </a:prstGeom>
          <a:noFill/>
          <a:ln>
            <a:noFill/>
          </a:ln>
        </p:spPr>
        <p:txBody>
          <a:bodyPr anchorCtr="0" anchor="t" bIns="45700" lIns="91425" spcFirstLastPara="1" rIns="91425" wrap="square" tIns="45700">
            <a:noAutofit/>
          </a:bodyPr>
          <a:lstStyle/>
          <a:p>
            <a:pPr indent="0" lvl="0" marL="0" marR="0" rtl="0" algn="l">
              <a:lnSpc>
                <a:spcPct val="125018"/>
              </a:lnSpc>
              <a:spcBef>
                <a:spcPts val="0"/>
              </a:spcBef>
              <a:spcAft>
                <a:spcPts val="0"/>
              </a:spcAft>
              <a:buNone/>
            </a:pPr>
            <a:r>
              <a:rPr b="0" i="0" lang="en" sz="1323" u="none" cap="none" strike="noStrike">
                <a:solidFill>
                  <a:srgbClr val="D9E1FF"/>
                </a:solidFill>
                <a:latin typeface="Kanit"/>
                <a:ea typeface="Kanit"/>
                <a:cs typeface="Kanit"/>
                <a:sym typeface="Kanit"/>
              </a:rPr>
              <a:t>Sustainable Harvesting</a:t>
            </a:r>
            <a:endParaRPr b="0" i="0" sz="1323" u="none" cap="none" strike="noStrike">
              <a:solidFill>
                <a:srgbClr val="000000"/>
              </a:solidFill>
              <a:latin typeface="Arial"/>
              <a:ea typeface="Arial"/>
              <a:cs typeface="Arial"/>
              <a:sym typeface="Arial"/>
            </a:endParaRPr>
          </a:p>
        </p:txBody>
      </p:sp>
      <p:sp>
        <p:nvSpPr>
          <p:cNvPr id="234" name="Google Shape;234;p12"/>
          <p:cNvSpPr/>
          <p:nvPr/>
        </p:nvSpPr>
        <p:spPr>
          <a:xfrm>
            <a:off x="5938317" y="3607817"/>
            <a:ext cx="2304300" cy="1142400"/>
          </a:xfrm>
          <a:prstGeom prst="rect">
            <a:avLst/>
          </a:prstGeom>
          <a:noFill/>
          <a:ln>
            <a:noFill/>
          </a:ln>
        </p:spPr>
        <p:txBody>
          <a:bodyPr anchorCtr="0" anchor="t" bIns="45700" lIns="91425" spcFirstLastPara="1" rIns="91425" wrap="square" tIns="45700">
            <a:noAutofit/>
          </a:bodyPr>
          <a:lstStyle/>
          <a:p>
            <a:pPr indent="0" lvl="0" marL="0" marR="0" rtl="0" algn="l">
              <a:lnSpc>
                <a:spcPct val="160053"/>
              </a:lnSpc>
              <a:spcBef>
                <a:spcPts val="0"/>
              </a:spcBef>
              <a:spcAft>
                <a:spcPts val="0"/>
              </a:spcAft>
              <a:buNone/>
            </a:pPr>
            <a:r>
              <a:rPr b="0" i="0" lang="en" sz="1124" u="none" cap="none" strike="noStrike">
                <a:solidFill>
                  <a:srgbClr val="D9E1FF"/>
                </a:solidFill>
                <a:latin typeface="Martel Sans"/>
                <a:ea typeface="Martel Sans"/>
                <a:cs typeface="Martel Sans"/>
                <a:sym typeface="Martel Sans"/>
              </a:rPr>
              <a:t>Lays works closely with the local salt-producing communities to promote sustainable harvesting practices that preserve the environment.</a:t>
            </a:r>
            <a:endParaRPr b="0" i="0" sz="1124" u="none" cap="none" strike="noStrike">
              <a:solidFill>
                <a:srgbClr val="000000"/>
              </a:solidFill>
              <a:latin typeface="Arial"/>
              <a:ea typeface="Arial"/>
              <a:cs typeface="Arial"/>
              <a:sym typeface="Arial"/>
            </a:endParaRPr>
          </a:p>
        </p:txBody>
      </p:sp>
      <p:pic>
        <p:nvPicPr>
          <p:cNvPr descr="preencoded.png" id="235" name="Google Shape;235;p12">
            <a:hlinkClick r:id="rId7"/>
          </p:cNvPr>
          <p:cNvPicPr preferRelativeResize="0"/>
          <p:nvPr/>
        </p:nvPicPr>
        <p:blipFill rotWithShape="1">
          <a:blip r:embed="rId8">
            <a:alphaModFix/>
          </a:blip>
          <a:srcRect b="0" l="0" r="0" t="0"/>
          <a:stretch/>
        </p:blipFill>
        <p:spPr>
          <a:xfrm>
            <a:off x="7651346" y="4743450"/>
            <a:ext cx="1435505" cy="34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3"/>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0" y="0"/>
            <a:ext cx="9144000" cy="5145361"/>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791022" y="404441"/>
            <a:ext cx="6969993" cy="432569"/>
          </a:xfrm>
          <a:prstGeom prst="rect">
            <a:avLst/>
          </a:prstGeom>
          <a:noFill/>
          <a:ln>
            <a:noFill/>
          </a:ln>
        </p:spPr>
        <p:txBody>
          <a:bodyPr anchorCtr="0" anchor="t" bIns="45700" lIns="91425" spcFirstLastPara="1" rIns="91425" wrap="square" tIns="45700">
            <a:noAutofit/>
          </a:bodyPr>
          <a:lstStyle/>
          <a:p>
            <a:pPr indent="0" lvl="0" marL="0" marR="0" rtl="0" algn="l">
              <a:lnSpc>
                <a:spcPct val="124990"/>
              </a:lnSpc>
              <a:spcBef>
                <a:spcPts val="0"/>
              </a:spcBef>
              <a:spcAft>
                <a:spcPts val="0"/>
              </a:spcAft>
              <a:buNone/>
            </a:pPr>
            <a:r>
              <a:rPr b="0" i="0" lang="en" sz="2725" u="none" cap="none" strike="noStrike">
                <a:solidFill>
                  <a:srgbClr val="FFFFFF"/>
                </a:solidFill>
                <a:latin typeface="Kanit"/>
                <a:ea typeface="Kanit"/>
                <a:cs typeface="Kanit"/>
                <a:sym typeface="Kanit"/>
              </a:rPr>
              <a:t>Palm Oil and Sunflower Oil Extraction in India</a:t>
            </a:r>
            <a:endParaRPr b="0" i="0" sz="2725" u="none" cap="none" strike="noStrike">
              <a:solidFill>
                <a:srgbClr val="000000"/>
              </a:solidFill>
              <a:latin typeface="Arial"/>
              <a:ea typeface="Arial"/>
              <a:cs typeface="Arial"/>
              <a:sym typeface="Arial"/>
            </a:endParaRPr>
          </a:p>
        </p:txBody>
      </p:sp>
      <p:sp>
        <p:nvSpPr>
          <p:cNvPr id="244" name="Google Shape;244;p13"/>
          <p:cNvSpPr/>
          <p:nvPr/>
        </p:nvSpPr>
        <p:spPr>
          <a:xfrm>
            <a:off x="791021" y="1204615"/>
            <a:ext cx="1621334" cy="216248"/>
          </a:xfrm>
          <a:prstGeom prst="rect">
            <a:avLst/>
          </a:prstGeom>
          <a:noFill/>
          <a:ln>
            <a:noFill/>
          </a:ln>
        </p:spPr>
        <p:txBody>
          <a:bodyPr anchorCtr="0" anchor="t" bIns="45700" lIns="91425" spcFirstLastPara="1" rIns="91425" wrap="square" tIns="45700">
            <a:noAutofit/>
          </a:bodyPr>
          <a:lstStyle/>
          <a:p>
            <a:pPr indent="0" lvl="0" marL="0" marR="0" rtl="0" algn="l">
              <a:lnSpc>
                <a:spcPct val="124944"/>
              </a:lnSpc>
              <a:spcBef>
                <a:spcPts val="0"/>
              </a:spcBef>
              <a:spcAft>
                <a:spcPts val="0"/>
              </a:spcAft>
              <a:buNone/>
            </a:pPr>
            <a:r>
              <a:rPr b="0" i="0" lang="en" sz="1363" u="none" cap="none" strike="noStrike">
                <a:solidFill>
                  <a:srgbClr val="FFFFFF"/>
                </a:solidFill>
                <a:latin typeface="Kanit"/>
                <a:ea typeface="Kanit"/>
                <a:cs typeface="Kanit"/>
                <a:sym typeface="Kanit"/>
              </a:rPr>
              <a:t>Palm Oil Extraction</a:t>
            </a:r>
            <a:endParaRPr b="0" i="0" sz="1363" u="none" cap="none" strike="noStrike">
              <a:solidFill>
                <a:srgbClr val="000000"/>
              </a:solidFill>
              <a:latin typeface="Arial"/>
              <a:ea typeface="Arial"/>
              <a:cs typeface="Arial"/>
              <a:sym typeface="Arial"/>
            </a:endParaRPr>
          </a:p>
        </p:txBody>
      </p:sp>
      <p:sp>
        <p:nvSpPr>
          <p:cNvPr id="245" name="Google Shape;245;p13"/>
          <p:cNvSpPr/>
          <p:nvPr/>
        </p:nvSpPr>
        <p:spPr>
          <a:xfrm>
            <a:off x="791021" y="1567904"/>
            <a:ext cx="1621334" cy="2824460"/>
          </a:xfrm>
          <a:prstGeom prst="rect">
            <a:avLst/>
          </a:prstGeom>
          <a:noFill/>
          <a:ln>
            <a:noFill/>
          </a:ln>
        </p:spPr>
        <p:txBody>
          <a:bodyPr anchorCtr="0" anchor="t" bIns="45700" lIns="91425" spcFirstLastPara="1" rIns="91425" wrap="square" tIns="45700">
            <a:noAutofit/>
          </a:bodyPr>
          <a:lstStyle/>
          <a:p>
            <a:pPr indent="0" lvl="0" marL="0" marR="0" rtl="0" algn="l">
              <a:lnSpc>
                <a:spcPct val="160017"/>
              </a:lnSpc>
              <a:spcBef>
                <a:spcPts val="0"/>
              </a:spcBef>
              <a:spcAft>
                <a:spcPts val="0"/>
              </a:spcAft>
              <a:buNone/>
            </a:pPr>
            <a:r>
              <a:rPr b="0" i="0" lang="en" sz="1158" u="none" cap="none" strike="noStrike">
                <a:solidFill>
                  <a:srgbClr val="D9E1FF"/>
                </a:solidFill>
                <a:latin typeface="Martel Sans"/>
                <a:ea typeface="Martel Sans"/>
                <a:cs typeface="Martel Sans"/>
                <a:sym typeface="Martel Sans"/>
              </a:rPr>
              <a:t>Lays sources its palm oil from the rich, fertile regions of southern India, where the oil palm trees thrive in the tropical climate. The palm fruits are carefully harvested and processed using modern, efficient techniques to extract the high-quality oil.</a:t>
            </a:r>
            <a:endParaRPr b="0" i="0" sz="1158" u="none" cap="none" strike="noStrike">
              <a:solidFill>
                <a:srgbClr val="000000"/>
              </a:solidFill>
              <a:latin typeface="Arial"/>
              <a:ea typeface="Arial"/>
              <a:cs typeface="Arial"/>
              <a:sym typeface="Arial"/>
            </a:endParaRPr>
          </a:p>
        </p:txBody>
      </p:sp>
      <p:sp>
        <p:nvSpPr>
          <p:cNvPr id="246" name="Google Shape;246;p13"/>
          <p:cNvSpPr/>
          <p:nvPr/>
        </p:nvSpPr>
        <p:spPr>
          <a:xfrm>
            <a:off x="2775942" y="1204616"/>
            <a:ext cx="1621334" cy="432494"/>
          </a:xfrm>
          <a:prstGeom prst="rect">
            <a:avLst/>
          </a:prstGeom>
          <a:noFill/>
          <a:ln>
            <a:noFill/>
          </a:ln>
        </p:spPr>
        <p:txBody>
          <a:bodyPr anchorCtr="0" anchor="t" bIns="45700" lIns="91425" spcFirstLastPara="1" rIns="91425" wrap="square" tIns="45700">
            <a:noAutofit/>
          </a:bodyPr>
          <a:lstStyle/>
          <a:p>
            <a:pPr indent="0" lvl="0" marL="0" marR="0" rtl="0" algn="l">
              <a:lnSpc>
                <a:spcPct val="124944"/>
              </a:lnSpc>
              <a:spcBef>
                <a:spcPts val="0"/>
              </a:spcBef>
              <a:spcAft>
                <a:spcPts val="0"/>
              </a:spcAft>
              <a:buNone/>
            </a:pPr>
            <a:r>
              <a:rPr b="0" i="0" lang="en" sz="1363" u="none" cap="none" strike="noStrike">
                <a:solidFill>
                  <a:srgbClr val="FFFFFF"/>
                </a:solidFill>
                <a:latin typeface="Kanit"/>
                <a:ea typeface="Kanit"/>
                <a:cs typeface="Kanit"/>
                <a:sym typeface="Kanit"/>
              </a:rPr>
              <a:t>Sustainable Practices</a:t>
            </a:r>
            <a:endParaRPr b="0" i="0" sz="1363" u="none" cap="none" strike="noStrike">
              <a:solidFill>
                <a:srgbClr val="000000"/>
              </a:solidFill>
              <a:latin typeface="Arial"/>
              <a:ea typeface="Arial"/>
              <a:cs typeface="Arial"/>
              <a:sym typeface="Arial"/>
            </a:endParaRPr>
          </a:p>
        </p:txBody>
      </p:sp>
      <p:sp>
        <p:nvSpPr>
          <p:cNvPr id="247" name="Google Shape;247;p13"/>
          <p:cNvSpPr/>
          <p:nvPr/>
        </p:nvSpPr>
        <p:spPr>
          <a:xfrm>
            <a:off x="2775942" y="1784152"/>
            <a:ext cx="1621334" cy="2824460"/>
          </a:xfrm>
          <a:prstGeom prst="rect">
            <a:avLst/>
          </a:prstGeom>
          <a:noFill/>
          <a:ln>
            <a:noFill/>
          </a:ln>
        </p:spPr>
        <p:txBody>
          <a:bodyPr anchorCtr="0" anchor="t" bIns="45700" lIns="91425" spcFirstLastPara="1" rIns="91425" wrap="square" tIns="45700">
            <a:noAutofit/>
          </a:bodyPr>
          <a:lstStyle/>
          <a:p>
            <a:pPr indent="0" lvl="0" marL="0" marR="0" rtl="0" algn="l">
              <a:lnSpc>
                <a:spcPct val="160017"/>
              </a:lnSpc>
              <a:spcBef>
                <a:spcPts val="0"/>
              </a:spcBef>
              <a:spcAft>
                <a:spcPts val="0"/>
              </a:spcAft>
              <a:buNone/>
            </a:pPr>
            <a:r>
              <a:rPr b="0" i="0" lang="en" sz="1158" u="none" cap="none" strike="noStrike">
                <a:solidFill>
                  <a:srgbClr val="D9E1FF"/>
                </a:solidFill>
                <a:latin typeface="Martel Sans"/>
                <a:ea typeface="Martel Sans"/>
                <a:cs typeface="Martel Sans"/>
                <a:sym typeface="Martel Sans"/>
              </a:rPr>
              <a:t>Lays works closely with its palm oil suppliers to ensure sustainable cultivation and harvesting methods. This includes protecting local ecosystems, minimizing waste, and supporting the surrounding communities.</a:t>
            </a:r>
            <a:endParaRPr b="0" i="0" sz="1158" u="none" cap="none" strike="noStrike">
              <a:solidFill>
                <a:srgbClr val="000000"/>
              </a:solidFill>
              <a:latin typeface="Arial"/>
              <a:ea typeface="Arial"/>
              <a:cs typeface="Arial"/>
              <a:sym typeface="Arial"/>
            </a:endParaRPr>
          </a:p>
        </p:txBody>
      </p:sp>
      <p:sp>
        <p:nvSpPr>
          <p:cNvPr id="248" name="Google Shape;248;p13"/>
          <p:cNvSpPr/>
          <p:nvPr/>
        </p:nvSpPr>
        <p:spPr>
          <a:xfrm>
            <a:off x="4760863" y="1204616"/>
            <a:ext cx="1621334" cy="432494"/>
          </a:xfrm>
          <a:prstGeom prst="rect">
            <a:avLst/>
          </a:prstGeom>
          <a:noFill/>
          <a:ln>
            <a:noFill/>
          </a:ln>
        </p:spPr>
        <p:txBody>
          <a:bodyPr anchorCtr="0" anchor="t" bIns="45700" lIns="91425" spcFirstLastPara="1" rIns="91425" wrap="square" tIns="45700">
            <a:noAutofit/>
          </a:bodyPr>
          <a:lstStyle/>
          <a:p>
            <a:pPr indent="0" lvl="0" marL="0" marR="0" rtl="0" algn="l">
              <a:lnSpc>
                <a:spcPct val="124944"/>
              </a:lnSpc>
              <a:spcBef>
                <a:spcPts val="0"/>
              </a:spcBef>
              <a:spcAft>
                <a:spcPts val="0"/>
              </a:spcAft>
              <a:buNone/>
            </a:pPr>
            <a:r>
              <a:rPr b="0" i="0" lang="en" sz="1363" u="none" cap="none" strike="noStrike">
                <a:solidFill>
                  <a:srgbClr val="FFFFFF"/>
                </a:solidFill>
                <a:latin typeface="Kanit"/>
                <a:ea typeface="Kanit"/>
                <a:cs typeface="Kanit"/>
                <a:sym typeface="Kanit"/>
              </a:rPr>
              <a:t>Sunflower Oil Production</a:t>
            </a:r>
            <a:endParaRPr b="0" i="0" sz="1363" u="none" cap="none" strike="noStrike">
              <a:solidFill>
                <a:srgbClr val="000000"/>
              </a:solidFill>
              <a:latin typeface="Arial"/>
              <a:ea typeface="Arial"/>
              <a:cs typeface="Arial"/>
              <a:sym typeface="Arial"/>
            </a:endParaRPr>
          </a:p>
        </p:txBody>
      </p:sp>
      <p:sp>
        <p:nvSpPr>
          <p:cNvPr id="249" name="Google Shape;249;p13"/>
          <p:cNvSpPr/>
          <p:nvPr/>
        </p:nvSpPr>
        <p:spPr>
          <a:xfrm>
            <a:off x="4760863" y="1784152"/>
            <a:ext cx="1621334" cy="2824460"/>
          </a:xfrm>
          <a:prstGeom prst="rect">
            <a:avLst/>
          </a:prstGeom>
          <a:noFill/>
          <a:ln>
            <a:noFill/>
          </a:ln>
        </p:spPr>
        <p:txBody>
          <a:bodyPr anchorCtr="0" anchor="t" bIns="45700" lIns="91425" spcFirstLastPara="1" rIns="91425" wrap="square" tIns="45700">
            <a:noAutofit/>
          </a:bodyPr>
          <a:lstStyle/>
          <a:p>
            <a:pPr indent="0" lvl="0" marL="0" marR="0" rtl="0" algn="l">
              <a:lnSpc>
                <a:spcPct val="160017"/>
              </a:lnSpc>
              <a:spcBef>
                <a:spcPts val="0"/>
              </a:spcBef>
              <a:spcAft>
                <a:spcPts val="0"/>
              </a:spcAft>
              <a:buNone/>
            </a:pPr>
            <a:r>
              <a:rPr b="0" i="0" lang="en" sz="1158" u="none" cap="none" strike="noStrike">
                <a:solidFill>
                  <a:srgbClr val="D9E1FF"/>
                </a:solidFill>
                <a:latin typeface="Martel Sans"/>
                <a:ea typeface="Martel Sans"/>
                <a:cs typeface="Martel Sans"/>
                <a:sym typeface="Martel Sans"/>
              </a:rPr>
              <a:t>For the sunflower oil used in their American Style Cream and Onion flavor, Lays sources from the major sunflower-growing regions of central and northern India. The sunflower seeds are expertly pressed to extract the flavorful, high-quality oil.</a:t>
            </a:r>
            <a:endParaRPr b="0" i="0" sz="1158" u="none" cap="none" strike="noStrike">
              <a:solidFill>
                <a:srgbClr val="000000"/>
              </a:solidFill>
              <a:latin typeface="Arial"/>
              <a:ea typeface="Arial"/>
              <a:cs typeface="Arial"/>
              <a:sym typeface="Arial"/>
            </a:endParaRPr>
          </a:p>
        </p:txBody>
      </p:sp>
      <p:sp>
        <p:nvSpPr>
          <p:cNvPr id="250" name="Google Shape;250;p13"/>
          <p:cNvSpPr/>
          <p:nvPr/>
        </p:nvSpPr>
        <p:spPr>
          <a:xfrm>
            <a:off x="6745784" y="1204615"/>
            <a:ext cx="1621334" cy="216248"/>
          </a:xfrm>
          <a:prstGeom prst="rect">
            <a:avLst/>
          </a:prstGeom>
          <a:noFill/>
          <a:ln>
            <a:noFill/>
          </a:ln>
        </p:spPr>
        <p:txBody>
          <a:bodyPr anchorCtr="0" anchor="t" bIns="45700" lIns="91425" spcFirstLastPara="1" rIns="91425" wrap="square" tIns="45700">
            <a:noAutofit/>
          </a:bodyPr>
          <a:lstStyle/>
          <a:p>
            <a:pPr indent="0" lvl="0" marL="0" marR="0" rtl="0" algn="l">
              <a:lnSpc>
                <a:spcPct val="124944"/>
              </a:lnSpc>
              <a:spcBef>
                <a:spcPts val="0"/>
              </a:spcBef>
              <a:spcAft>
                <a:spcPts val="0"/>
              </a:spcAft>
              <a:buNone/>
            </a:pPr>
            <a:r>
              <a:rPr b="0" i="0" lang="en" sz="1363" u="none" cap="none" strike="noStrike">
                <a:solidFill>
                  <a:srgbClr val="FFFFFF"/>
                </a:solidFill>
                <a:latin typeface="Kanit"/>
                <a:ea typeface="Kanit"/>
                <a:cs typeface="Kanit"/>
                <a:sym typeface="Kanit"/>
              </a:rPr>
              <a:t>Quality Control</a:t>
            </a:r>
            <a:endParaRPr b="0" i="0" sz="1363" u="none" cap="none" strike="noStrike">
              <a:solidFill>
                <a:srgbClr val="000000"/>
              </a:solidFill>
              <a:latin typeface="Arial"/>
              <a:ea typeface="Arial"/>
              <a:cs typeface="Arial"/>
              <a:sym typeface="Arial"/>
            </a:endParaRPr>
          </a:p>
        </p:txBody>
      </p:sp>
      <p:sp>
        <p:nvSpPr>
          <p:cNvPr id="251" name="Google Shape;251;p13"/>
          <p:cNvSpPr/>
          <p:nvPr/>
        </p:nvSpPr>
        <p:spPr>
          <a:xfrm>
            <a:off x="6745784" y="1567904"/>
            <a:ext cx="1621334" cy="1882974"/>
          </a:xfrm>
          <a:prstGeom prst="rect">
            <a:avLst/>
          </a:prstGeom>
          <a:noFill/>
          <a:ln>
            <a:noFill/>
          </a:ln>
        </p:spPr>
        <p:txBody>
          <a:bodyPr anchorCtr="0" anchor="t" bIns="45700" lIns="91425" spcFirstLastPara="1" rIns="91425" wrap="square" tIns="45700">
            <a:noAutofit/>
          </a:bodyPr>
          <a:lstStyle/>
          <a:p>
            <a:pPr indent="0" lvl="0" marL="0" marR="0" rtl="0" algn="l">
              <a:lnSpc>
                <a:spcPct val="160017"/>
              </a:lnSpc>
              <a:spcBef>
                <a:spcPts val="0"/>
              </a:spcBef>
              <a:spcAft>
                <a:spcPts val="0"/>
              </a:spcAft>
              <a:buNone/>
            </a:pPr>
            <a:r>
              <a:rPr b="0" i="0" lang="en" sz="1158" u="none" cap="none" strike="noStrike">
                <a:solidFill>
                  <a:srgbClr val="D9E1FF"/>
                </a:solidFill>
                <a:latin typeface="Martel Sans"/>
                <a:ea typeface="Martel Sans"/>
                <a:cs typeface="Martel Sans"/>
                <a:sym typeface="Martel Sans"/>
              </a:rPr>
              <a:t>Both the palm and sunflower oils undergo rigorous testing and quality checks to meet Lays' strict standards for purity, flavor, and performance during the frying process.</a:t>
            </a:r>
            <a:endParaRPr b="0" i="0" sz="1158" u="none" cap="none" strike="noStrike">
              <a:solidFill>
                <a:srgbClr val="000000"/>
              </a:solidFill>
              <a:latin typeface="Arial"/>
              <a:ea typeface="Arial"/>
              <a:cs typeface="Arial"/>
              <a:sym typeface="Arial"/>
            </a:endParaRPr>
          </a:p>
        </p:txBody>
      </p:sp>
      <p:pic>
        <p:nvPicPr>
          <p:cNvPr descr="preencoded.png" id="252" name="Google Shape;252;p13">
            <a:hlinkClick r:id="rId3"/>
          </p:cNvPr>
          <p:cNvPicPr preferRelativeResize="0"/>
          <p:nvPr/>
        </p:nvPicPr>
        <p:blipFill rotWithShape="1">
          <a:blip r:embed="rId4">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0" y="0"/>
            <a:ext cx="9144000" cy="5143872"/>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0" name="Google Shape;260;p14"/>
          <p:cNvPicPr preferRelativeResize="0"/>
          <p:nvPr/>
        </p:nvPicPr>
        <p:blipFill rotWithShape="1">
          <a:blip r:embed="rId3">
            <a:alphaModFix/>
          </a:blip>
          <a:srcRect b="0" l="0" r="0" t="0"/>
          <a:stretch/>
        </p:blipFill>
        <p:spPr>
          <a:xfrm>
            <a:off x="5715000" y="0"/>
            <a:ext cx="3429000" cy="5143872"/>
          </a:xfrm>
          <a:prstGeom prst="rect">
            <a:avLst/>
          </a:prstGeom>
          <a:noFill/>
          <a:ln>
            <a:noFill/>
          </a:ln>
        </p:spPr>
      </p:pic>
      <p:pic>
        <p:nvPicPr>
          <p:cNvPr descr="preencoded.png" id="261" name="Google Shape;261;p14"/>
          <p:cNvPicPr preferRelativeResize="0"/>
          <p:nvPr/>
        </p:nvPicPr>
        <p:blipFill rotWithShape="1">
          <a:blip r:embed="rId4">
            <a:alphaModFix/>
          </a:blip>
          <a:srcRect b="0" l="0" r="0" t="0"/>
          <a:stretch/>
        </p:blipFill>
        <p:spPr>
          <a:xfrm>
            <a:off x="6300788" y="955030"/>
            <a:ext cx="2257425" cy="3233738"/>
          </a:xfrm>
          <a:prstGeom prst="rect">
            <a:avLst/>
          </a:prstGeom>
          <a:noFill/>
          <a:ln>
            <a:noFill/>
          </a:ln>
        </p:spPr>
      </p:pic>
      <p:sp>
        <p:nvSpPr>
          <p:cNvPr id="262" name="Google Shape;262;p14"/>
          <p:cNvSpPr/>
          <p:nvPr/>
        </p:nvSpPr>
        <p:spPr>
          <a:xfrm>
            <a:off x="476920" y="374675"/>
            <a:ext cx="4761161" cy="801588"/>
          </a:xfrm>
          <a:prstGeom prst="rect">
            <a:avLst/>
          </a:prstGeom>
          <a:noFill/>
          <a:ln>
            <a:noFill/>
          </a:ln>
        </p:spPr>
        <p:txBody>
          <a:bodyPr anchorCtr="0" anchor="t" bIns="45700" lIns="91425" spcFirstLastPara="1" rIns="91425" wrap="square" tIns="45700">
            <a:noAutofit/>
          </a:bodyPr>
          <a:lstStyle/>
          <a:p>
            <a:pPr indent="0" lvl="0" marL="0" marR="0" rtl="0" algn="l">
              <a:lnSpc>
                <a:spcPct val="125039"/>
              </a:lnSpc>
              <a:spcBef>
                <a:spcPts val="0"/>
              </a:spcBef>
              <a:spcAft>
                <a:spcPts val="0"/>
              </a:spcAft>
              <a:buNone/>
            </a:pPr>
            <a:r>
              <a:rPr b="0" i="0" lang="en" sz="2524" u="none" cap="none" strike="noStrike">
                <a:solidFill>
                  <a:srgbClr val="FFFFFF"/>
                </a:solidFill>
                <a:latin typeface="Kanit"/>
                <a:ea typeface="Kanit"/>
                <a:cs typeface="Kanit"/>
                <a:sym typeface="Kanit"/>
              </a:rPr>
              <a:t>Spice Blends: Curating the Flavor Profile</a:t>
            </a:r>
            <a:endParaRPr b="0" i="0" sz="2524" u="none" cap="none" strike="noStrike">
              <a:solidFill>
                <a:srgbClr val="000000"/>
              </a:solidFill>
              <a:latin typeface="Arial"/>
              <a:ea typeface="Arial"/>
              <a:cs typeface="Arial"/>
              <a:sym typeface="Arial"/>
            </a:endParaRPr>
          </a:p>
        </p:txBody>
      </p:sp>
      <p:pic>
        <p:nvPicPr>
          <p:cNvPr descr="preencoded.png" id="263" name="Google Shape;263;p14"/>
          <p:cNvPicPr preferRelativeResize="0"/>
          <p:nvPr/>
        </p:nvPicPr>
        <p:blipFill rotWithShape="1">
          <a:blip r:embed="rId5">
            <a:alphaModFix/>
          </a:blip>
          <a:srcRect b="0" l="0" r="0" t="0"/>
          <a:stretch/>
        </p:blipFill>
        <p:spPr>
          <a:xfrm>
            <a:off x="476920" y="1380604"/>
            <a:ext cx="681261" cy="1208410"/>
          </a:xfrm>
          <a:prstGeom prst="rect">
            <a:avLst/>
          </a:prstGeom>
          <a:noFill/>
          <a:ln>
            <a:noFill/>
          </a:ln>
        </p:spPr>
      </p:pic>
      <p:sp>
        <p:nvSpPr>
          <p:cNvPr id="264" name="Google Shape;264;p14"/>
          <p:cNvSpPr/>
          <p:nvPr/>
        </p:nvSpPr>
        <p:spPr>
          <a:xfrm>
            <a:off x="1362521" y="1516856"/>
            <a:ext cx="1603028" cy="200323"/>
          </a:xfrm>
          <a:prstGeom prst="rect">
            <a:avLst/>
          </a:prstGeom>
          <a:noFill/>
          <a:ln>
            <a:noFill/>
          </a:ln>
        </p:spPr>
        <p:txBody>
          <a:bodyPr anchorCtr="0" anchor="t" bIns="45700" lIns="91425" spcFirstLastPara="1" rIns="91425" wrap="square" tIns="45700">
            <a:noAutofit/>
          </a:bodyPr>
          <a:lstStyle/>
          <a:p>
            <a:pPr indent="0" lvl="0" marL="0" marR="0" rtl="0" algn="l">
              <a:lnSpc>
                <a:spcPct val="124940"/>
              </a:lnSpc>
              <a:spcBef>
                <a:spcPts val="0"/>
              </a:spcBef>
              <a:spcAft>
                <a:spcPts val="0"/>
              </a:spcAft>
              <a:buNone/>
            </a:pPr>
            <a:r>
              <a:rPr b="0" i="0" lang="en" sz="1263" u="none" cap="none" strike="noStrike">
                <a:solidFill>
                  <a:srgbClr val="D9E1FF"/>
                </a:solidFill>
                <a:latin typeface="Kanit"/>
                <a:ea typeface="Kanit"/>
                <a:cs typeface="Kanit"/>
                <a:sym typeface="Kanit"/>
              </a:rPr>
              <a:t>Spice Selection</a:t>
            </a:r>
            <a:endParaRPr b="0" i="0" sz="1263" u="none" cap="none" strike="noStrike">
              <a:solidFill>
                <a:srgbClr val="000000"/>
              </a:solidFill>
              <a:latin typeface="Arial"/>
              <a:ea typeface="Arial"/>
              <a:cs typeface="Arial"/>
              <a:sym typeface="Arial"/>
            </a:endParaRPr>
          </a:p>
        </p:txBody>
      </p:sp>
      <p:sp>
        <p:nvSpPr>
          <p:cNvPr id="265" name="Google Shape;265;p14"/>
          <p:cNvSpPr/>
          <p:nvPr/>
        </p:nvSpPr>
        <p:spPr>
          <a:xfrm>
            <a:off x="1362521" y="1798886"/>
            <a:ext cx="3875559" cy="653876"/>
          </a:xfrm>
          <a:prstGeom prst="rect">
            <a:avLst/>
          </a:prstGeom>
          <a:noFill/>
          <a:ln>
            <a:noFill/>
          </a:ln>
        </p:spPr>
        <p:txBody>
          <a:bodyPr anchorCtr="0" anchor="t" bIns="45700" lIns="91425" spcFirstLastPara="1" rIns="91425" wrap="square" tIns="45700">
            <a:noAutofit/>
          </a:bodyPr>
          <a:lstStyle/>
          <a:p>
            <a:pPr indent="0" lvl="0" marL="0" marR="0" rtl="0" algn="l">
              <a:lnSpc>
                <a:spcPct val="160018"/>
              </a:lnSpc>
              <a:spcBef>
                <a:spcPts val="0"/>
              </a:spcBef>
              <a:spcAft>
                <a:spcPts val="0"/>
              </a:spcAft>
              <a:buNone/>
            </a:pPr>
            <a:r>
              <a:rPr b="0" i="0" lang="en" sz="1073" u="none" cap="none" strike="noStrike">
                <a:solidFill>
                  <a:srgbClr val="D9E1FF"/>
                </a:solidFill>
                <a:latin typeface="Martel Sans"/>
                <a:ea typeface="Martel Sans"/>
                <a:cs typeface="Martel Sans"/>
                <a:sym typeface="Martel Sans"/>
              </a:rPr>
              <a:t>Lays carefully selects a blend of premium Indian spices to complement the cream and onion flavors in their American Style chips.</a:t>
            </a:r>
            <a:endParaRPr b="0" i="0" sz="1073" u="none" cap="none" strike="noStrike">
              <a:solidFill>
                <a:srgbClr val="000000"/>
              </a:solidFill>
              <a:latin typeface="Arial"/>
              <a:ea typeface="Arial"/>
              <a:cs typeface="Arial"/>
              <a:sym typeface="Arial"/>
            </a:endParaRPr>
          </a:p>
        </p:txBody>
      </p:sp>
      <p:pic>
        <p:nvPicPr>
          <p:cNvPr descr="preencoded.png" id="266" name="Google Shape;266;p14"/>
          <p:cNvPicPr preferRelativeResize="0"/>
          <p:nvPr/>
        </p:nvPicPr>
        <p:blipFill rotWithShape="1">
          <a:blip r:embed="rId6">
            <a:alphaModFix/>
          </a:blip>
          <a:srcRect b="0" l="0" r="0" t="0"/>
          <a:stretch/>
        </p:blipFill>
        <p:spPr>
          <a:xfrm>
            <a:off x="476920" y="2589015"/>
            <a:ext cx="681261" cy="1090092"/>
          </a:xfrm>
          <a:prstGeom prst="rect">
            <a:avLst/>
          </a:prstGeom>
          <a:noFill/>
          <a:ln>
            <a:noFill/>
          </a:ln>
        </p:spPr>
      </p:pic>
      <p:sp>
        <p:nvSpPr>
          <p:cNvPr id="267" name="Google Shape;267;p14"/>
          <p:cNvSpPr/>
          <p:nvPr/>
        </p:nvSpPr>
        <p:spPr>
          <a:xfrm>
            <a:off x="1362521" y="2725266"/>
            <a:ext cx="1603028" cy="200323"/>
          </a:xfrm>
          <a:prstGeom prst="rect">
            <a:avLst/>
          </a:prstGeom>
          <a:noFill/>
          <a:ln>
            <a:noFill/>
          </a:ln>
        </p:spPr>
        <p:txBody>
          <a:bodyPr anchorCtr="0" anchor="t" bIns="45700" lIns="91425" spcFirstLastPara="1" rIns="91425" wrap="square" tIns="45700">
            <a:noAutofit/>
          </a:bodyPr>
          <a:lstStyle/>
          <a:p>
            <a:pPr indent="0" lvl="0" marL="0" marR="0" rtl="0" algn="l">
              <a:lnSpc>
                <a:spcPct val="124940"/>
              </a:lnSpc>
              <a:spcBef>
                <a:spcPts val="0"/>
              </a:spcBef>
              <a:spcAft>
                <a:spcPts val="0"/>
              </a:spcAft>
              <a:buNone/>
            </a:pPr>
            <a:r>
              <a:rPr b="0" i="0" lang="en" sz="1263" u="none" cap="none" strike="noStrike">
                <a:solidFill>
                  <a:srgbClr val="D9E1FF"/>
                </a:solidFill>
                <a:latin typeface="Kanit"/>
                <a:ea typeface="Kanit"/>
                <a:cs typeface="Kanit"/>
                <a:sym typeface="Kanit"/>
              </a:rPr>
              <a:t>Flavor Balancing</a:t>
            </a:r>
            <a:endParaRPr b="0" i="0" sz="1263" u="none" cap="none" strike="noStrike">
              <a:solidFill>
                <a:srgbClr val="000000"/>
              </a:solidFill>
              <a:latin typeface="Arial"/>
              <a:ea typeface="Arial"/>
              <a:cs typeface="Arial"/>
              <a:sym typeface="Arial"/>
            </a:endParaRPr>
          </a:p>
        </p:txBody>
      </p:sp>
      <p:sp>
        <p:nvSpPr>
          <p:cNvPr id="268" name="Google Shape;268;p14"/>
          <p:cNvSpPr/>
          <p:nvPr/>
        </p:nvSpPr>
        <p:spPr>
          <a:xfrm>
            <a:off x="1362521" y="3007295"/>
            <a:ext cx="3875559" cy="435918"/>
          </a:xfrm>
          <a:prstGeom prst="rect">
            <a:avLst/>
          </a:prstGeom>
          <a:noFill/>
          <a:ln>
            <a:noFill/>
          </a:ln>
        </p:spPr>
        <p:txBody>
          <a:bodyPr anchorCtr="0" anchor="t" bIns="45700" lIns="91425" spcFirstLastPara="1" rIns="91425" wrap="square" tIns="45700">
            <a:noAutofit/>
          </a:bodyPr>
          <a:lstStyle/>
          <a:p>
            <a:pPr indent="0" lvl="0" marL="0" marR="0" rtl="0" algn="l">
              <a:lnSpc>
                <a:spcPct val="160018"/>
              </a:lnSpc>
              <a:spcBef>
                <a:spcPts val="0"/>
              </a:spcBef>
              <a:spcAft>
                <a:spcPts val="0"/>
              </a:spcAft>
              <a:buNone/>
            </a:pPr>
            <a:r>
              <a:rPr b="0" i="0" lang="en" sz="1073" u="none" cap="none" strike="noStrike">
                <a:solidFill>
                  <a:srgbClr val="D9E1FF"/>
                </a:solidFill>
                <a:latin typeface="Martel Sans"/>
                <a:ea typeface="Martel Sans"/>
                <a:cs typeface="Martel Sans"/>
                <a:sym typeface="Martel Sans"/>
              </a:rPr>
              <a:t>The spices are expertly combined to create a harmonious flavor profile that delights the senses.</a:t>
            </a:r>
            <a:endParaRPr b="0" i="0" sz="1073" u="none" cap="none" strike="noStrike">
              <a:solidFill>
                <a:srgbClr val="000000"/>
              </a:solidFill>
              <a:latin typeface="Arial"/>
              <a:ea typeface="Arial"/>
              <a:cs typeface="Arial"/>
              <a:sym typeface="Arial"/>
            </a:endParaRPr>
          </a:p>
        </p:txBody>
      </p:sp>
      <p:pic>
        <p:nvPicPr>
          <p:cNvPr descr="preencoded.png" id="269" name="Google Shape;269;p14"/>
          <p:cNvPicPr preferRelativeResize="0"/>
          <p:nvPr/>
        </p:nvPicPr>
        <p:blipFill rotWithShape="1">
          <a:blip r:embed="rId7">
            <a:alphaModFix/>
          </a:blip>
          <a:srcRect b="0" l="0" r="0" t="0"/>
          <a:stretch/>
        </p:blipFill>
        <p:spPr>
          <a:xfrm>
            <a:off x="476920" y="3679106"/>
            <a:ext cx="681261" cy="1090092"/>
          </a:xfrm>
          <a:prstGeom prst="rect">
            <a:avLst/>
          </a:prstGeom>
          <a:noFill/>
          <a:ln>
            <a:noFill/>
          </a:ln>
        </p:spPr>
      </p:pic>
      <p:sp>
        <p:nvSpPr>
          <p:cNvPr id="270" name="Google Shape;270;p14"/>
          <p:cNvSpPr/>
          <p:nvPr/>
        </p:nvSpPr>
        <p:spPr>
          <a:xfrm>
            <a:off x="1362521" y="3815358"/>
            <a:ext cx="1603028" cy="200323"/>
          </a:xfrm>
          <a:prstGeom prst="rect">
            <a:avLst/>
          </a:prstGeom>
          <a:noFill/>
          <a:ln>
            <a:noFill/>
          </a:ln>
        </p:spPr>
        <p:txBody>
          <a:bodyPr anchorCtr="0" anchor="t" bIns="45700" lIns="91425" spcFirstLastPara="1" rIns="91425" wrap="square" tIns="45700">
            <a:noAutofit/>
          </a:bodyPr>
          <a:lstStyle/>
          <a:p>
            <a:pPr indent="0" lvl="0" marL="0" marR="0" rtl="0" algn="l">
              <a:lnSpc>
                <a:spcPct val="124940"/>
              </a:lnSpc>
              <a:spcBef>
                <a:spcPts val="0"/>
              </a:spcBef>
              <a:spcAft>
                <a:spcPts val="0"/>
              </a:spcAft>
              <a:buNone/>
            </a:pPr>
            <a:r>
              <a:rPr b="0" i="0" lang="en" sz="1263" u="none" cap="none" strike="noStrike">
                <a:solidFill>
                  <a:srgbClr val="D9E1FF"/>
                </a:solidFill>
                <a:latin typeface="Kanit"/>
                <a:ea typeface="Kanit"/>
                <a:cs typeface="Kanit"/>
                <a:sym typeface="Kanit"/>
              </a:rPr>
              <a:t>Quality Assurance</a:t>
            </a:r>
            <a:endParaRPr b="0" i="0" sz="1263" u="none" cap="none" strike="noStrike">
              <a:solidFill>
                <a:srgbClr val="000000"/>
              </a:solidFill>
              <a:latin typeface="Arial"/>
              <a:ea typeface="Arial"/>
              <a:cs typeface="Arial"/>
              <a:sym typeface="Arial"/>
            </a:endParaRPr>
          </a:p>
        </p:txBody>
      </p:sp>
      <p:sp>
        <p:nvSpPr>
          <p:cNvPr id="271" name="Google Shape;271;p14"/>
          <p:cNvSpPr/>
          <p:nvPr/>
        </p:nvSpPr>
        <p:spPr>
          <a:xfrm>
            <a:off x="1362521" y="4097387"/>
            <a:ext cx="3875559" cy="435918"/>
          </a:xfrm>
          <a:prstGeom prst="rect">
            <a:avLst/>
          </a:prstGeom>
          <a:noFill/>
          <a:ln>
            <a:noFill/>
          </a:ln>
        </p:spPr>
        <p:txBody>
          <a:bodyPr anchorCtr="0" anchor="t" bIns="45700" lIns="91425" spcFirstLastPara="1" rIns="91425" wrap="square" tIns="45700">
            <a:noAutofit/>
          </a:bodyPr>
          <a:lstStyle/>
          <a:p>
            <a:pPr indent="0" lvl="0" marL="0" marR="0" rtl="0" algn="l">
              <a:lnSpc>
                <a:spcPct val="160018"/>
              </a:lnSpc>
              <a:spcBef>
                <a:spcPts val="0"/>
              </a:spcBef>
              <a:spcAft>
                <a:spcPts val="0"/>
              </a:spcAft>
              <a:buNone/>
            </a:pPr>
            <a:r>
              <a:rPr b="0" i="0" lang="en" sz="1073" u="none" cap="none" strike="noStrike">
                <a:solidFill>
                  <a:srgbClr val="D9E1FF"/>
                </a:solidFill>
                <a:latin typeface="Martel Sans"/>
                <a:ea typeface="Martel Sans"/>
                <a:cs typeface="Martel Sans"/>
                <a:sym typeface="Martel Sans"/>
              </a:rPr>
              <a:t>Rigorous testing ensures the spice blend meets Lays' high standards for taste and consistency.</a:t>
            </a:r>
            <a:endParaRPr b="0" i="0" sz="1073" u="none" cap="none" strike="noStrike">
              <a:solidFill>
                <a:srgbClr val="000000"/>
              </a:solidFill>
              <a:latin typeface="Arial"/>
              <a:ea typeface="Arial"/>
              <a:cs typeface="Arial"/>
              <a:sym typeface="Arial"/>
            </a:endParaRPr>
          </a:p>
        </p:txBody>
      </p:sp>
      <p:pic>
        <p:nvPicPr>
          <p:cNvPr descr="preencoded.png" id="272" name="Google Shape;272;p14">
            <a:hlinkClick r:id="rId8"/>
          </p:cNvPr>
          <p:cNvPicPr preferRelativeResize="0"/>
          <p:nvPr/>
        </p:nvPicPr>
        <p:blipFill rotWithShape="1">
          <a:blip r:embed="rId9">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preencoded.png" id="278" name="Google Shape;278;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9" name="Google Shape;279;p15"/>
          <p:cNvSpPr/>
          <p:nvPr/>
        </p:nvSpPr>
        <p:spPr>
          <a:xfrm>
            <a:off x="0" y="39325"/>
            <a:ext cx="9144000" cy="5143500"/>
          </a:xfrm>
          <a:prstGeom prst="rect">
            <a:avLst/>
          </a:prstGeom>
          <a:solidFill>
            <a:srgbClr val="0C0C0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5"/>
          <p:cNvSpPr txBox="1"/>
          <p:nvPr/>
        </p:nvSpPr>
        <p:spPr>
          <a:xfrm>
            <a:off x="744400" y="508800"/>
            <a:ext cx="8362800" cy="463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Founding and Early Growth (1930s)</a:t>
            </a:r>
            <a:endParaRPr b="1" i="0" sz="1100" u="none" cap="none" strike="noStrike">
              <a:solidFill>
                <a:schemeClr val="lt1"/>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Herman Lay founded Lay's in 1932, initially selling potato chips from his car in Nashville, Tennessee.</a:t>
            </a:r>
            <a:endParaRPr b="0" i="0" sz="11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By 1938, he acquired a potato chip manufacturing company, forming H.W. Lay &amp; Company.</a:t>
            </a:r>
            <a:endParaRPr b="0" i="0" sz="11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Expansion and Branding (1940s)</a:t>
            </a:r>
            <a:endParaRPr b="1" i="0" sz="1100" u="none" cap="none" strike="noStrike">
              <a:solidFill>
                <a:schemeClr val="lt1"/>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Lay's gained popularity and became the first snack food manufacturer to advertise on television in 1944, significantly boosting its brand recognition.</a:t>
            </a:r>
            <a:endParaRPr b="0" i="0" sz="11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Merger and Formation of Frito-Lay (1960s)</a:t>
            </a:r>
            <a:endParaRPr b="1" i="0" sz="1100" u="none" cap="none" strike="noStrike">
              <a:solidFill>
                <a:schemeClr val="lt1"/>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In 1961, H.W. Lay &amp; Company merged with The Frito Company to form Frito-Lay, Inc.</a:t>
            </a:r>
            <a:endParaRPr b="0" i="0" sz="11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Frito-Lay merged with Pepsi-Cola in 1965 to create PepsiCo, Inc., enhancing Lay's expansion capabilities.</a:t>
            </a:r>
            <a:endParaRPr b="0" i="0" sz="11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Global Expansion and Product Innovation (1980s-2000s)</a:t>
            </a:r>
            <a:endParaRPr b="1" i="0" sz="1100" u="none" cap="none" strike="noStrike">
              <a:solidFill>
                <a:schemeClr val="lt1"/>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Lay's expanded internationally, introducing flavors tailored to regional preferences.</a:t>
            </a:r>
            <a:endParaRPr b="0" i="0" sz="11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Introduced Baked Lay's in 1995 to cater to health-conscious consumers and continued to innovate with new flavors and product lines.</a:t>
            </a:r>
            <a:endParaRPr b="0" i="0" sz="11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Lay's in India</a:t>
            </a:r>
            <a:endParaRPr b="1" i="0" sz="1100" u="none" cap="none" strike="noStrike">
              <a:solidFill>
                <a:schemeClr val="lt1"/>
              </a:solidFill>
              <a:latin typeface="Arial"/>
              <a:ea typeface="Arial"/>
              <a:cs typeface="Arial"/>
              <a:sym typeface="Arial"/>
            </a:endParaRPr>
          </a:p>
          <a:p>
            <a:pPr indent="-298450" lvl="0" marL="457200" marR="0" rtl="0" algn="l">
              <a:lnSpc>
                <a:spcPct val="115000"/>
              </a:lnSpc>
              <a:spcBef>
                <a:spcPts val="120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Lay's entered the Indian market in the early 1990s, becoming a popular snack brand.</a:t>
            </a:r>
            <a:endParaRPr b="0" i="0" sz="1100" u="none" cap="none" strike="noStrike">
              <a:solidFill>
                <a:schemeClr val="lt1"/>
              </a:solidFill>
              <a:latin typeface="Arial"/>
              <a:ea typeface="Arial"/>
              <a:cs typeface="Arial"/>
              <a:sym typeface="Arial"/>
            </a:endParaRPr>
          </a:p>
          <a:p>
            <a:pPr indent="-298450" lvl="0" marL="457200" marR="0" rtl="0" algn="l">
              <a:lnSpc>
                <a:spcPct val="115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Offers flavors catering to Indian tastes, with American Style Cream &amp; Onion being a popular choice.</a:t>
            </a:r>
            <a:endParaRPr b="0" i="0" sz="1100" u="none" cap="none" strike="noStrike">
              <a:solidFill>
                <a:schemeClr val="lt1"/>
              </a:solidFill>
              <a:latin typeface="Arial"/>
              <a:ea typeface="Arial"/>
              <a:cs typeface="Arial"/>
              <a:sym typeface="Arial"/>
            </a:endParaRPr>
          </a:p>
        </p:txBody>
      </p:sp>
      <p:sp>
        <p:nvSpPr>
          <p:cNvPr id="281" name="Google Shape;281;p15"/>
          <p:cNvSpPr txBox="1"/>
          <p:nvPr/>
        </p:nvSpPr>
        <p:spPr>
          <a:xfrm>
            <a:off x="3586300" y="86500"/>
            <a:ext cx="5520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Arial"/>
                <a:ea typeface="Arial"/>
                <a:cs typeface="Arial"/>
                <a:sym typeface="Arial"/>
              </a:rPr>
              <a:t>Growth of Lay’s</a:t>
            </a:r>
            <a:endParaRPr b="1" i="0" sz="2000" u="none" cap="none" strike="noStrike">
              <a:solidFill>
                <a:schemeClr val="lt1"/>
              </a:solidFill>
              <a:latin typeface="Arial"/>
              <a:ea typeface="Arial"/>
              <a:cs typeface="Arial"/>
              <a:sym typeface="Arial"/>
            </a:endParaRPr>
          </a:p>
        </p:txBody>
      </p:sp>
      <p:pic>
        <p:nvPicPr>
          <p:cNvPr id="282" name="Google Shape;282;p15"/>
          <p:cNvPicPr preferRelativeResize="0"/>
          <p:nvPr/>
        </p:nvPicPr>
        <p:blipFill rotWithShape="1">
          <a:blip r:embed="rId4">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0" name="Google Shape;290;p16"/>
          <p:cNvPicPr preferRelativeResize="0"/>
          <p:nvPr/>
        </p:nvPicPr>
        <p:blipFill rotWithShape="1">
          <a:blip r:embed="rId3">
            <a:alphaModFix/>
          </a:blip>
          <a:srcRect b="0" l="0" r="0" t="0"/>
          <a:stretch/>
        </p:blipFill>
        <p:spPr>
          <a:xfrm>
            <a:off x="5719763" y="0"/>
            <a:ext cx="3429000" cy="5143500"/>
          </a:xfrm>
          <a:prstGeom prst="rect">
            <a:avLst/>
          </a:prstGeom>
          <a:noFill/>
          <a:ln>
            <a:noFill/>
          </a:ln>
        </p:spPr>
      </p:pic>
      <p:sp>
        <p:nvSpPr>
          <p:cNvPr id="291" name="Google Shape;291;p16"/>
          <p:cNvSpPr/>
          <p:nvPr/>
        </p:nvSpPr>
        <p:spPr>
          <a:xfrm>
            <a:off x="520749" y="1252538"/>
            <a:ext cx="4673400" cy="11979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1B1B27"/>
              </a:buClr>
              <a:buSzPts val="3800"/>
              <a:buFont typeface="Raleway"/>
              <a:buNone/>
            </a:pPr>
            <a:r>
              <a:rPr b="0" i="0" lang="en" sz="3700" u="none" cap="none" strike="noStrike">
                <a:solidFill>
                  <a:srgbClr val="1B1B27"/>
                </a:solidFill>
                <a:latin typeface="Raleway"/>
                <a:ea typeface="Raleway"/>
                <a:cs typeface="Raleway"/>
                <a:sym typeface="Raleway"/>
              </a:rPr>
              <a:t>Process of Lay's Potato Chips</a:t>
            </a:r>
            <a:endParaRPr b="0" i="0" sz="3700" u="none" cap="none" strike="noStrike">
              <a:solidFill>
                <a:schemeClr val="dk1"/>
              </a:solidFill>
              <a:latin typeface="Calibri"/>
              <a:ea typeface="Calibri"/>
              <a:cs typeface="Calibri"/>
              <a:sym typeface="Calibri"/>
            </a:endParaRPr>
          </a:p>
        </p:txBody>
      </p:sp>
      <p:sp>
        <p:nvSpPr>
          <p:cNvPr id="292" name="Google Shape;292;p16"/>
          <p:cNvSpPr/>
          <p:nvPr/>
        </p:nvSpPr>
        <p:spPr>
          <a:xfrm>
            <a:off x="520749" y="2658591"/>
            <a:ext cx="4673400" cy="8331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 Lay's potato chips are a beloved snack food made from high-quality potatoes, carefully selected and prepared to deliver a crisp, flavorful experience. With a rich history dating back over a century, Lay's has become synonymous with the perfect potato chip.</a:t>
            </a:r>
            <a:endParaRPr b="0" i="0" sz="1100" u="none" cap="none" strike="noStrike">
              <a:solidFill>
                <a:schemeClr val="dk1"/>
              </a:solidFill>
              <a:latin typeface="Calibri"/>
              <a:ea typeface="Calibri"/>
              <a:cs typeface="Calibri"/>
              <a:sym typeface="Calibri"/>
            </a:endParaRPr>
          </a:p>
        </p:txBody>
      </p:sp>
      <p:sp>
        <p:nvSpPr>
          <p:cNvPr id="293" name="Google Shape;293;p16"/>
          <p:cNvSpPr/>
          <p:nvPr/>
        </p:nvSpPr>
        <p:spPr>
          <a:xfrm>
            <a:off x="520749" y="3658344"/>
            <a:ext cx="222000" cy="2220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16"/>
          <p:cNvPicPr preferRelativeResize="0"/>
          <p:nvPr/>
        </p:nvPicPr>
        <p:blipFill rotWithShape="1">
          <a:blip r:embed="rId4">
            <a:alphaModFix/>
          </a:blip>
          <a:srcRect b="0" l="0" r="0" t="0"/>
          <a:stretch/>
        </p:blipFill>
        <p:spPr>
          <a:xfrm>
            <a:off x="0" y="-78650"/>
            <a:ext cx="652775" cy="652775"/>
          </a:xfrm>
          <a:prstGeom prst="rect">
            <a:avLst/>
          </a:prstGeom>
          <a:solidFill>
            <a:srgbClr val="0C0C0C"/>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7"/>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02" name="Google Shape;302;p17"/>
          <p:cNvPicPr preferRelativeResize="0"/>
          <p:nvPr/>
        </p:nvPicPr>
        <p:blipFill rotWithShape="1">
          <a:blip r:embed="rId3">
            <a:alphaModFix/>
          </a:blip>
          <a:srcRect b="0" l="0" r="0" t="0"/>
          <a:stretch/>
        </p:blipFill>
        <p:spPr>
          <a:xfrm>
            <a:off x="-4762" y="0"/>
            <a:ext cx="2286000" cy="5143500"/>
          </a:xfrm>
          <a:prstGeom prst="rect">
            <a:avLst/>
          </a:prstGeom>
          <a:noFill/>
          <a:ln>
            <a:noFill/>
          </a:ln>
        </p:spPr>
      </p:pic>
      <p:sp>
        <p:nvSpPr>
          <p:cNvPr id="303" name="Google Shape;303;p17"/>
          <p:cNvSpPr/>
          <p:nvPr/>
        </p:nvSpPr>
        <p:spPr>
          <a:xfrm>
            <a:off x="2822474" y="83189"/>
            <a:ext cx="51852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en" sz="2700" u="none" cap="none" strike="noStrike">
                <a:solidFill>
                  <a:srgbClr val="1B1B27"/>
                </a:solidFill>
                <a:latin typeface="Raleway"/>
                <a:ea typeface="Raleway"/>
                <a:cs typeface="Raleway"/>
                <a:sym typeface="Raleway"/>
              </a:rPr>
              <a:t>Potato Sourcing and Preparation</a:t>
            </a:r>
            <a:endParaRPr b="0" i="0" sz="2700" u="none" cap="none" strike="noStrike">
              <a:solidFill>
                <a:schemeClr val="dk1"/>
              </a:solidFill>
              <a:latin typeface="Calibri"/>
              <a:ea typeface="Calibri"/>
              <a:cs typeface="Calibri"/>
              <a:sym typeface="Calibri"/>
            </a:endParaRPr>
          </a:p>
        </p:txBody>
      </p:sp>
      <p:sp>
        <p:nvSpPr>
          <p:cNvPr id="304" name="Google Shape;304;p17"/>
          <p:cNvSpPr/>
          <p:nvPr/>
        </p:nvSpPr>
        <p:spPr>
          <a:xfrm>
            <a:off x="3001194" y="1158032"/>
            <a:ext cx="27900" cy="3469500"/>
          </a:xfrm>
          <a:prstGeom prst="roundRect">
            <a:avLst>
              <a:gd fmla="val 225151" name="adj"/>
            </a:avLst>
          </a:prstGeom>
          <a:solidFill>
            <a:srgbClr val="C7C7D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7"/>
          <p:cNvSpPr/>
          <p:nvPr/>
        </p:nvSpPr>
        <p:spPr>
          <a:xfrm>
            <a:off x="3171267" y="1456544"/>
            <a:ext cx="486000" cy="27900"/>
          </a:xfrm>
          <a:prstGeom prst="roundRect">
            <a:avLst>
              <a:gd fmla="val 225151" name="adj"/>
            </a:avLst>
          </a:prstGeom>
          <a:solidFill>
            <a:srgbClr val="C7C7D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7"/>
          <p:cNvSpPr/>
          <p:nvPr/>
        </p:nvSpPr>
        <p:spPr>
          <a:xfrm>
            <a:off x="2858803" y="1314227"/>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7"/>
          <p:cNvSpPr/>
          <p:nvPr/>
        </p:nvSpPr>
        <p:spPr>
          <a:xfrm>
            <a:off x="2970423" y="1340272"/>
            <a:ext cx="8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1</a:t>
            </a:r>
            <a:endParaRPr b="0" i="0" sz="1600" u="none" cap="none" strike="noStrike">
              <a:solidFill>
                <a:schemeClr val="dk1"/>
              </a:solidFill>
              <a:latin typeface="Calibri"/>
              <a:ea typeface="Calibri"/>
              <a:cs typeface="Calibri"/>
              <a:sym typeface="Calibri"/>
            </a:endParaRPr>
          </a:p>
        </p:txBody>
      </p:sp>
      <p:sp>
        <p:nvSpPr>
          <p:cNvPr id="308" name="Google Shape;308;p17"/>
          <p:cNvSpPr/>
          <p:nvPr/>
        </p:nvSpPr>
        <p:spPr>
          <a:xfrm>
            <a:off x="3778821" y="1296888"/>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Potato Sourcing</a:t>
            </a:r>
            <a:endParaRPr b="0" i="0" sz="1400" u="none" cap="none" strike="noStrike">
              <a:solidFill>
                <a:schemeClr val="dk1"/>
              </a:solidFill>
              <a:latin typeface="Calibri"/>
              <a:ea typeface="Calibri"/>
              <a:cs typeface="Calibri"/>
              <a:sym typeface="Calibri"/>
            </a:endParaRPr>
          </a:p>
        </p:txBody>
      </p:sp>
      <p:sp>
        <p:nvSpPr>
          <p:cNvPr id="309" name="Google Shape;309;p17"/>
          <p:cNvSpPr/>
          <p:nvPr/>
        </p:nvSpPr>
        <p:spPr>
          <a:xfrm>
            <a:off x="3778821" y="1597149"/>
            <a:ext cx="4844400" cy="6249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sources potatoes from the best growing regions, working closely with local farmers to ensure a consistent supply of the freshest, most flavorful potatoes.</a:t>
            </a:r>
            <a:endParaRPr b="0" i="0" sz="1100" u="none" cap="none" strike="noStrike">
              <a:solidFill>
                <a:schemeClr val="dk1"/>
              </a:solidFill>
              <a:latin typeface="Calibri"/>
              <a:ea typeface="Calibri"/>
              <a:cs typeface="Calibri"/>
              <a:sym typeface="Calibri"/>
            </a:endParaRPr>
          </a:p>
        </p:txBody>
      </p:sp>
      <p:sp>
        <p:nvSpPr>
          <p:cNvPr id="310" name="Google Shape;310;p17"/>
          <p:cNvSpPr/>
          <p:nvPr/>
        </p:nvSpPr>
        <p:spPr>
          <a:xfrm>
            <a:off x="3171267" y="2798229"/>
            <a:ext cx="486000" cy="27900"/>
          </a:xfrm>
          <a:prstGeom prst="roundRect">
            <a:avLst>
              <a:gd fmla="val 225151" name="adj"/>
            </a:avLst>
          </a:prstGeom>
          <a:solidFill>
            <a:srgbClr val="C7C7D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7"/>
          <p:cNvSpPr/>
          <p:nvPr/>
        </p:nvSpPr>
        <p:spPr>
          <a:xfrm>
            <a:off x="2858803" y="2655913"/>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7"/>
          <p:cNvSpPr/>
          <p:nvPr/>
        </p:nvSpPr>
        <p:spPr>
          <a:xfrm>
            <a:off x="2960749" y="2681958"/>
            <a:ext cx="108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2</a:t>
            </a:r>
            <a:endParaRPr b="0" i="0" sz="1600" u="none" cap="none" strike="noStrike">
              <a:solidFill>
                <a:schemeClr val="dk1"/>
              </a:solidFill>
              <a:latin typeface="Calibri"/>
              <a:ea typeface="Calibri"/>
              <a:cs typeface="Calibri"/>
              <a:sym typeface="Calibri"/>
            </a:endParaRPr>
          </a:p>
        </p:txBody>
      </p:sp>
      <p:sp>
        <p:nvSpPr>
          <p:cNvPr id="313" name="Google Shape;313;p17"/>
          <p:cNvSpPr/>
          <p:nvPr/>
        </p:nvSpPr>
        <p:spPr>
          <a:xfrm>
            <a:off x="3778821" y="2638574"/>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Careful Inspection</a:t>
            </a:r>
            <a:endParaRPr b="0" i="0" sz="1400" u="none" cap="none" strike="noStrike">
              <a:solidFill>
                <a:schemeClr val="dk1"/>
              </a:solidFill>
              <a:latin typeface="Calibri"/>
              <a:ea typeface="Calibri"/>
              <a:cs typeface="Calibri"/>
              <a:sym typeface="Calibri"/>
            </a:endParaRPr>
          </a:p>
        </p:txBody>
      </p:sp>
      <p:sp>
        <p:nvSpPr>
          <p:cNvPr id="314" name="Google Shape;314;p17"/>
          <p:cNvSpPr/>
          <p:nvPr/>
        </p:nvSpPr>
        <p:spPr>
          <a:xfrm>
            <a:off x="3778821" y="2938834"/>
            <a:ext cx="4844400" cy="4167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Each batch of potatoes is thoroughly inspected to meet Lay's high standards for size, shape, and quality before being processed.</a:t>
            </a:r>
            <a:endParaRPr b="0" i="0" sz="1100" u="none" cap="none" strike="noStrike">
              <a:solidFill>
                <a:schemeClr val="dk1"/>
              </a:solidFill>
              <a:latin typeface="Calibri"/>
              <a:ea typeface="Calibri"/>
              <a:cs typeface="Calibri"/>
              <a:sym typeface="Calibri"/>
            </a:endParaRPr>
          </a:p>
        </p:txBody>
      </p:sp>
      <p:sp>
        <p:nvSpPr>
          <p:cNvPr id="315" name="Google Shape;315;p17"/>
          <p:cNvSpPr/>
          <p:nvPr/>
        </p:nvSpPr>
        <p:spPr>
          <a:xfrm>
            <a:off x="3171267" y="3931630"/>
            <a:ext cx="486000" cy="27900"/>
          </a:xfrm>
          <a:prstGeom prst="roundRect">
            <a:avLst>
              <a:gd fmla="val 225151" name="adj"/>
            </a:avLst>
          </a:prstGeom>
          <a:solidFill>
            <a:srgbClr val="C7C7D0"/>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7"/>
          <p:cNvSpPr/>
          <p:nvPr/>
        </p:nvSpPr>
        <p:spPr>
          <a:xfrm>
            <a:off x="2858803" y="3789313"/>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7"/>
          <p:cNvSpPr/>
          <p:nvPr/>
        </p:nvSpPr>
        <p:spPr>
          <a:xfrm>
            <a:off x="2959410" y="3815358"/>
            <a:ext cx="111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3</a:t>
            </a:r>
            <a:endParaRPr b="0" i="0" sz="1600" u="none" cap="none" strike="noStrike">
              <a:solidFill>
                <a:schemeClr val="dk1"/>
              </a:solidFill>
              <a:latin typeface="Calibri"/>
              <a:ea typeface="Calibri"/>
              <a:cs typeface="Calibri"/>
              <a:sym typeface="Calibri"/>
            </a:endParaRPr>
          </a:p>
        </p:txBody>
      </p:sp>
      <p:sp>
        <p:nvSpPr>
          <p:cNvPr id="318" name="Google Shape;318;p17"/>
          <p:cNvSpPr/>
          <p:nvPr/>
        </p:nvSpPr>
        <p:spPr>
          <a:xfrm>
            <a:off x="3778821" y="3771974"/>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Precise Cutting</a:t>
            </a:r>
            <a:endParaRPr b="0" i="0" sz="1400" u="none" cap="none" strike="noStrike">
              <a:solidFill>
                <a:schemeClr val="dk1"/>
              </a:solidFill>
              <a:latin typeface="Calibri"/>
              <a:ea typeface="Calibri"/>
              <a:cs typeface="Calibri"/>
              <a:sym typeface="Calibri"/>
            </a:endParaRPr>
          </a:p>
        </p:txBody>
      </p:sp>
      <p:sp>
        <p:nvSpPr>
          <p:cNvPr id="319" name="Google Shape;319;p17"/>
          <p:cNvSpPr/>
          <p:nvPr/>
        </p:nvSpPr>
        <p:spPr>
          <a:xfrm>
            <a:off x="3778821" y="4072235"/>
            <a:ext cx="4844400" cy="4167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The potatoes are expertly sliced into thin, uniform chips to ensure even cooking and a perfect crunch in every bite.</a:t>
            </a:r>
            <a:endParaRPr b="0" i="0" sz="1100" u="none" cap="none" strike="noStrike">
              <a:solidFill>
                <a:schemeClr val="dk1"/>
              </a:solidFill>
              <a:latin typeface="Calibri"/>
              <a:ea typeface="Calibri"/>
              <a:cs typeface="Calibri"/>
              <a:sym typeface="Calibri"/>
            </a:endParaRPr>
          </a:p>
        </p:txBody>
      </p:sp>
      <p:pic>
        <p:nvPicPr>
          <p:cNvPr id="320" name="Google Shape;320;p17"/>
          <p:cNvPicPr preferRelativeResize="0"/>
          <p:nvPr/>
        </p:nvPicPr>
        <p:blipFill rotWithShape="1">
          <a:blip r:embed="rId4">
            <a:alphaModFix/>
          </a:blip>
          <a:srcRect b="0" l="0" r="0" t="0"/>
          <a:stretch/>
        </p:blipFill>
        <p:spPr>
          <a:xfrm>
            <a:off x="-4750" y="0"/>
            <a:ext cx="652775" cy="652775"/>
          </a:xfrm>
          <a:prstGeom prst="rect">
            <a:avLst/>
          </a:prstGeom>
          <a:solidFill>
            <a:srgbClr val="0C0C0C"/>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8"/>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8"/>
          <p:cNvSpPr/>
          <p:nvPr/>
        </p:nvSpPr>
        <p:spPr>
          <a:xfrm>
            <a:off x="0" y="-12585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8"/>
          <p:cNvSpPr/>
          <p:nvPr/>
        </p:nvSpPr>
        <p:spPr>
          <a:xfrm>
            <a:off x="1273746" y="757538"/>
            <a:ext cx="4806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en" sz="2700" u="none" cap="none" strike="noStrike">
                <a:solidFill>
                  <a:srgbClr val="1B1B27"/>
                </a:solidFill>
                <a:latin typeface="Raleway"/>
                <a:ea typeface="Raleway"/>
                <a:cs typeface="Raleway"/>
                <a:sym typeface="Raleway"/>
              </a:rPr>
              <a:t>Frying and Seasoning Process</a:t>
            </a:r>
            <a:endParaRPr b="0" i="0" sz="2700" u="none" cap="none" strike="noStrike">
              <a:solidFill>
                <a:schemeClr val="dk1"/>
              </a:solidFill>
              <a:latin typeface="Calibri"/>
              <a:ea typeface="Calibri"/>
              <a:cs typeface="Calibri"/>
              <a:sym typeface="Calibri"/>
            </a:endParaRPr>
          </a:p>
        </p:txBody>
      </p:sp>
      <p:sp>
        <p:nvSpPr>
          <p:cNvPr id="329" name="Google Shape;329;p18"/>
          <p:cNvSpPr/>
          <p:nvPr/>
        </p:nvSpPr>
        <p:spPr>
          <a:xfrm>
            <a:off x="1305221" y="1955513"/>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Perfect Frying</a:t>
            </a:r>
            <a:endParaRPr b="0" i="0" sz="1400" u="none" cap="none" strike="noStrike">
              <a:solidFill>
                <a:schemeClr val="dk1"/>
              </a:solidFill>
              <a:latin typeface="Calibri"/>
              <a:ea typeface="Calibri"/>
              <a:cs typeface="Calibri"/>
              <a:sym typeface="Calibri"/>
            </a:endParaRPr>
          </a:p>
        </p:txBody>
      </p:sp>
      <p:sp>
        <p:nvSpPr>
          <p:cNvPr id="330" name="Google Shape;330;p18"/>
          <p:cNvSpPr/>
          <p:nvPr/>
        </p:nvSpPr>
        <p:spPr>
          <a:xfrm>
            <a:off x="1273746" y="2452911"/>
            <a:ext cx="19728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chips are fried to golden perfection, using a carefully controlled process that ensures each chip is crispy on the outside and fluffy on the inside.</a:t>
            </a:r>
            <a:endParaRPr b="0" i="0" sz="1100" u="none" cap="none" strike="noStrike">
              <a:solidFill>
                <a:schemeClr val="dk1"/>
              </a:solidFill>
              <a:latin typeface="Calibri"/>
              <a:ea typeface="Calibri"/>
              <a:cs typeface="Calibri"/>
              <a:sym typeface="Calibri"/>
            </a:endParaRPr>
          </a:p>
        </p:txBody>
      </p:sp>
      <p:sp>
        <p:nvSpPr>
          <p:cNvPr id="331" name="Google Shape;331;p18"/>
          <p:cNvSpPr/>
          <p:nvPr/>
        </p:nvSpPr>
        <p:spPr>
          <a:xfrm>
            <a:off x="3589957" y="1880088"/>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Signature Seasonings</a:t>
            </a:r>
            <a:endParaRPr b="0" i="0" sz="1400" u="none" cap="none" strike="noStrike">
              <a:solidFill>
                <a:schemeClr val="dk1"/>
              </a:solidFill>
              <a:latin typeface="Calibri"/>
              <a:ea typeface="Calibri"/>
              <a:cs typeface="Calibri"/>
              <a:sym typeface="Calibri"/>
            </a:endParaRPr>
          </a:p>
        </p:txBody>
      </p:sp>
      <p:sp>
        <p:nvSpPr>
          <p:cNvPr id="332" name="Google Shape;332;p18"/>
          <p:cNvSpPr/>
          <p:nvPr/>
        </p:nvSpPr>
        <p:spPr>
          <a:xfrm>
            <a:off x="3589957" y="2452911"/>
            <a:ext cx="1972800" cy="12498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A variety of delicious seasonings are applied to the chips, from classic salt to bold flavors, creating the iconic Lay's taste that has captivated snack lovers for generations.</a:t>
            </a:r>
            <a:endParaRPr b="0" i="0" sz="1100" u="none" cap="none" strike="noStrike">
              <a:solidFill>
                <a:schemeClr val="dk1"/>
              </a:solidFill>
              <a:latin typeface="Calibri"/>
              <a:ea typeface="Calibri"/>
              <a:cs typeface="Calibri"/>
              <a:sym typeface="Calibri"/>
            </a:endParaRPr>
          </a:p>
        </p:txBody>
      </p:sp>
      <p:sp>
        <p:nvSpPr>
          <p:cNvPr id="333" name="Google Shape;333;p18"/>
          <p:cNvSpPr/>
          <p:nvPr/>
        </p:nvSpPr>
        <p:spPr>
          <a:xfrm>
            <a:off x="5874670" y="1955475"/>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Flavor Innovation</a:t>
            </a:r>
            <a:endParaRPr b="0" i="0" sz="1400" u="none" cap="none" strike="noStrike">
              <a:solidFill>
                <a:schemeClr val="dk1"/>
              </a:solidFill>
              <a:latin typeface="Calibri"/>
              <a:ea typeface="Calibri"/>
              <a:cs typeface="Calibri"/>
              <a:sym typeface="Calibri"/>
            </a:endParaRPr>
          </a:p>
        </p:txBody>
      </p:sp>
      <p:sp>
        <p:nvSpPr>
          <p:cNvPr id="334" name="Google Shape;334;p18"/>
          <p:cNvSpPr/>
          <p:nvPr/>
        </p:nvSpPr>
        <p:spPr>
          <a:xfrm>
            <a:off x="5906170" y="2452911"/>
            <a:ext cx="19728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is constantly innovating, introducing new and exciting flavors to keep up with changing consumer tastes and preferences.</a:t>
            </a:r>
            <a:endParaRPr b="0" i="0" sz="1100" u="none" cap="none" strike="noStrike">
              <a:solidFill>
                <a:schemeClr val="dk1"/>
              </a:solidFill>
              <a:latin typeface="Calibri"/>
              <a:ea typeface="Calibri"/>
              <a:cs typeface="Calibri"/>
              <a:sym typeface="Calibri"/>
            </a:endParaRPr>
          </a:p>
        </p:txBody>
      </p:sp>
      <p:pic>
        <p:nvPicPr>
          <p:cNvPr id="335" name="Google Shape;335;p18"/>
          <p:cNvPicPr preferRelativeResize="0"/>
          <p:nvPr/>
        </p:nvPicPr>
        <p:blipFill rotWithShape="1">
          <a:blip r:embed="rId3">
            <a:alphaModFix/>
          </a:blip>
          <a:srcRect b="0" l="0" r="0" t="0"/>
          <a:stretch/>
        </p:blipFill>
        <p:spPr>
          <a:xfrm>
            <a:off x="0" y="-78650"/>
            <a:ext cx="652775" cy="652775"/>
          </a:xfrm>
          <a:prstGeom prst="rect">
            <a:avLst/>
          </a:prstGeom>
          <a:solidFill>
            <a:srgbClr val="0C0C0C"/>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9"/>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43" name="Google Shape;343;p19"/>
          <p:cNvPicPr preferRelativeResize="0"/>
          <p:nvPr/>
        </p:nvPicPr>
        <p:blipFill rotWithShape="1">
          <a:blip r:embed="rId3">
            <a:alphaModFix/>
          </a:blip>
          <a:srcRect b="0" l="0" r="0" t="0"/>
          <a:stretch/>
        </p:blipFill>
        <p:spPr>
          <a:xfrm>
            <a:off x="0" y="0"/>
            <a:ext cx="9144000" cy="959500"/>
          </a:xfrm>
          <a:prstGeom prst="rect">
            <a:avLst/>
          </a:prstGeom>
          <a:noFill/>
          <a:ln>
            <a:noFill/>
          </a:ln>
        </p:spPr>
      </p:pic>
      <p:sp>
        <p:nvSpPr>
          <p:cNvPr id="344" name="Google Shape;344;p19"/>
          <p:cNvSpPr/>
          <p:nvPr/>
        </p:nvSpPr>
        <p:spPr>
          <a:xfrm>
            <a:off x="1433587" y="1323108"/>
            <a:ext cx="4077000" cy="4131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1B1B27"/>
              </a:buClr>
              <a:buSzPts val="2600"/>
              <a:buFont typeface="Raleway"/>
              <a:buNone/>
            </a:pPr>
            <a:r>
              <a:rPr b="0" i="0" lang="en" sz="2600" u="none" cap="none" strike="noStrike">
                <a:solidFill>
                  <a:srgbClr val="1B1B27"/>
                </a:solidFill>
                <a:latin typeface="Raleway"/>
                <a:ea typeface="Raleway"/>
                <a:cs typeface="Raleway"/>
                <a:sym typeface="Raleway"/>
              </a:rPr>
              <a:t>Packaging and Distribution</a:t>
            </a:r>
            <a:endParaRPr b="0" i="0" sz="2600" u="none" cap="none" strike="noStrike">
              <a:solidFill>
                <a:schemeClr val="dk1"/>
              </a:solidFill>
              <a:latin typeface="Calibri"/>
              <a:ea typeface="Calibri"/>
              <a:cs typeface="Calibri"/>
              <a:sym typeface="Calibri"/>
            </a:endParaRPr>
          </a:p>
        </p:txBody>
      </p:sp>
      <p:sp>
        <p:nvSpPr>
          <p:cNvPr id="345" name="Google Shape;345;p19"/>
          <p:cNvSpPr/>
          <p:nvPr/>
        </p:nvSpPr>
        <p:spPr>
          <a:xfrm>
            <a:off x="1433587" y="2626370"/>
            <a:ext cx="2004300" cy="2153700"/>
          </a:xfrm>
          <a:prstGeom prst="roundRect">
            <a:avLst>
              <a:gd fmla="val 2967"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9"/>
          <p:cNvSpPr/>
          <p:nvPr/>
        </p:nvSpPr>
        <p:spPr>
          <a:xfrm>
            <a:off x="1570434" y="2626368"/>
            <a:ext cx="1651800" cy="2064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3C3939"/>
              </a:buClr>
              <a:buSzPts val="1300"/>
              <a:buFont typeface="Raleway"/>
              <a:buNone/>
            </a:pPr>
            <a:r>
              <a:rPr b="0" i="0" lang="en" sz="1300" u="none" cap="none" strike="noStrike">
                <a:solidFill>
                  <a:srgbClr val="3C3939"/>
                </a:solidFill>
                <a:latin typeface="Raleway"/>
                <a:ea typeface="Raleway"/>
                <a:cs typeface="Raleway"/>
                <a:sym typeface="Raleway"/>
              </a:rPr>
              <a:t>Protective Packaging</a:t>
            </a:r>
            <a:endParaRPr b="0" i="0" sz="1300" u="none" cap="none" strike="noStrike">
              <a:solidFill>
                <a:schemeClr val="dk1"/>
              </a:solidFill>
              <a:latin typeface="Calibri"/>
              <a:ea typeface="Calibri"/>
              <a:cs typeface="Calibri"/>
              <a:sym typeface="Calibri"/>
            </a:endParaRPr>
          </a:p>
        </p:txBody>
      </p:sp>
      <p:sp>
        <p:nvSpPr>
          <p:cNvPr id="347" name="Google Shape;347;p19"/>
          <p:cNvSpPr/>
          <p:nvPr/>
        </p:nvSpPr>
        <p:spPr>
          <a:xfrm>
            <a:off x="1570434" y="3148093"/>
            <a:ext cx="1730400" cy="1189500"/>
          </a:xfrm>
          <a:prstGeom prst="rect">
            <a:avLst/>
          </a:prstGeom>
          <a:noFill/>
          <a:ln>
            <a:noFill/>
          </a:ln>
        </p:spPr>
        <p:txBody>
          <a:bodyPr anchorCtr="0" anchor="t" bIns="28575" lIns="57150" spcFirstLastPara="1" rIns="57150" wrap="square" tIns="28575">
            <a:noAutofit/>
          </a:bodyPr>
          <a:lstStyle/>
          <a:p>
            <a:pPr indent="0" lvl="0" marL="0" marR="0" rtl="0" algn="l">
              <a:lnSpc>
                <a:spcPct val="149970"/>
              </a:lnSpc>
              <a:spcBef>
                <a:spcPts val="0"/>
              </a:spcBef>
              <a:spcAft>
                <a:spcPts val="0"/>
              </a:spcAft>
              <a:buClr>
                <a:srgbClr val="3C3939"/>
              </a:buClr>
              <a:buSzPts val="1000"/>
              <a:buFont typeface="Roboto"/>
              <a:buNone/>
            </a:pPr>
            <a:r>
              <a:rPr b="0" i="0" lang="en" sz="1000" u="none" cap="none" strike="noStrike">
                <a:solidFill>
                  <a:srgbClr val="3C3939"/>
                </a:solidFill>
                <a:latin typeface="Roboto"/>
                <a:ea typeface="Roboto"/>
                <a:cs typeface="Roboto"/>
                <a:sym typeface="Roboto"/>
              </a:rPr>
              <a:t>Lay's chips are packaged in sturdy, airtight bags to preserve their freshness and crunch, ensuring a delightful snacking experience every time.</a:t>
            </a:r>
            <a:endParaRPr b="0" i="0" sz="1000" u="none" cap="none" strike="noStrike">
              <a:solidFill>
                <a:schemeClr val="dk1"/>
              </a:solidFill>
              <a:latin typeface="Calibri"/>
              <a:ea typeface="Calibri"/>
              <a:cs typeface="Calibri"/>
              <a:sym typeface="Calibri"/>
            </a:endParaRPr>
          </a:p>
        </p:txBody>
      </p:sp>
      <p:sp>
        <p:nvSpPr>
          <p:cNvPr id="348" name="Google Shape;348;p19"/>
          <p:cNvSpPr/>
          <p:nvPr/>
        </p:nvSpPr>
        <p:spPr>
          <a:xfrm>
            <a:off x="3569866" y="2626370"/>
            <a:ext cx="2004300" cy="2153700"/>
          </a:xfrm>
          <a:prstGeom prst="roundRect">
            <a:avLst>
              <a:gd fmla="val 2967"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9"/>
          <p:cNvSpPr/>
          <p:nvPr/>
        </p:nvSpPr>
        <p:spPr>
          <a:xfrm>
            <a:off x="3706713" y="2659968"/>
            <a:ext cx="1730400" cy="4131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3C3939"/>
              </a:buClr>
              <a:buSzPts val="1300"/>
              <a:buFont typeface="Raleway"/>
              <a:buNone/>
            </a:pPr>
            <a:r>
              <a:rPr b="0" i="0" lang="en" sz="1300" u="none" cap="none" strike="noStrike">
                <a:solidFill>
                  <a:srgbClr val="3C3939"/>
                </a:solidFill>
                <a:latin typeface="Raleway"/>
                <a:ea typeface="Raleway"/>
                <a:cs typeface="Raleway"/>
                <a:sym typeface="Raleway"/>
              </a:rPr>
              <a:t>Widespread Distribution</a:t>
            </a:r>
            <a:endParaRPr b="0" i="0" sz="1300" u="none" cap="none" strike="noStrike">
              <a:solidFill>
                <a:schemeClr val="dk1"/>
              </a:solidFill>
              <a:latin typeface="Calibri"/>
              <a:ea typeface="Calibri"/>
              <a:cs typeface="Calibri"/>
              <a:sym typeface="Calibri"/>
            </a:endParaRPr>
          </a:p>
        </p:txBody>
      </p:sp>
      <p:sp>
        <p:nvSpPr>
          <p:cNvPr id="350" name="Google Shape;350;p19"/>
          <p:cNvSpPr/>
          <p:nvPr/>
        </p:nvSpPr>
        <p:spPr>
          <a:xfrm>
            <a:off x="3706713" y="3148091"/>
            <a:ext cx="1730400" cy="1387800"/>
          </a:xfrm>
          <a:prstGeom prst="rect">
            <a:avLst/>
          </a:prstGeom>
          <a:noFill/>
          <a:ln>
            <a:noFill/>
          </a:ln>
        </p:spPr>
        <p:txBody>
          <a:bodyPr anchorCtr="0" anchor="t" bIns="28575" lIns="57150" spcFirstLastPara="1" rIns="57150" wrap="square" tIns="28575">
            <a:noAutofit/>
          </a:bodyPr>
          <a:lstStyle/>
          <a:p>
            <a:pPr indent="0" lvl="0" marL="0" marR="0" rtl="0" algn="l">
              <a:lnSpc>
                <a:spcPct val="149970"/>
              </a:lnSpc>
              <a:spcBef>
                <a:spcPts val="0"/>
              </a:spcBef>
              <a:spcAft>
                <a:spcPts val="0"/>
              </a:spcAft>
              <a:buClr>
                <a:srgbClr val="3C3939"/>
              </a:buClr>
              <a:buSzPts val="1000"/>
              <a:buFont typeface="Roboto"/>
              <a:buNone/>
            </a:pPr>
            <a:r>
              <a:rPr b="0" i="0" lang="en" sz="1000" u="none" cap="none" strike="noStrike">
                <a:solidFill>
                  <a:srgbClr val="3C3939"/>
                </a:solidFill>
                <a:latin typeface="Roboto"/>
                <a:ea typeface="Roboto"/>
                <a:cs typeface="Roboto"/>
                <a:sym typeface="Roboto"/>
              </a:rPr>
              <a:t>Lay's potato chips can be found in grocery stores, convenience shops, and vending machines across the country, making them readily available to snack lovers everywhere.</a:t>
            </a:r>
            <a:endParaRPr b="0" i="0" sz="1000" u="none" cap="none" strike="noStrike">
              <a:solidFill>
                <a:schemeClr val="dk1"/>
              </a:solidFill>
              <a:latin typeface="Calibri"/>
              <a:ea typeface="Calibri"/>
              <a:cs typeface="Calibri"/>
              <a:sym typeface="Calibri"/>
            </a:endParaRPr>
          </a:p>
        </p:txBody>
      </p:sp>
      <p:sp>
        <p:nvSpPr>
          <p:cNvPr id="351" name="Google Shape;351;p19"/>
          <p:cNvSpPr/>
          <p:nvPr/>
        </p:nvSpPr>
        <p:spPr>
          <a:xfrm>
            <a:off x="5706145" y="2626370"/>
            <a:ext cx="2004300" cy="2153700"/>
          </a:xfrm>
          <a:prstGeom prst="roundRect">
            <a:avLst>
              <a:gd fmla="val 2967"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9"/>
          <p:cNvSpPr/>
          <p:nvPr/>
        </p:nvSpPr>
        <p:spPr>
          <a:xfrm>
            <a:off x="5882343" y="2659968"/>
            <a:ext cx="1651800" cy="2064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3C3939"/>
              </a:buClr>
              <a:buSzPts val="1300"/>
              <a:buFont typeface="Raleway"/>
              <a:buNone/>
            </a:pPr>
            <a:r>
              <a:rPr b="0" i="0" lang="en" sz="1300" u="none" cap="none" strike="noStrike">
                <a:solidFill>
                  <a:srgbClr val="3C3939"/>
                </a:solidFill>
                <a:latin typeface="Raleway"/>
                <a:ea typeface="Raleway"/>
                <a:cs typeface="Raleway"/>
                <a:sym typeface="Raleway"/>
              </a:rPr>
              <a:t>Sustainable Efforts</a:t>
            </a:r>
            <a:endParaRPr b="0" i="0" sz="1300" u="none" cap="none" strike="noStrike">
              <a:solidFill>
                <a:schemeClr val="dk1"/>
              </a:solidFill>
              <a:latin typeface="Calibri"/>
              <a:ea typeface="Calibri"/>
              <a:cs typeface="Calibri"/>
              <a:sym typeface="Calibri"/>
            </a:endParaRPr>
          </a:p>
        </p:txBody>
      </p:sp>
      <p:sp>
        <p:nvSpPr>
          <p:cNvPr id="353" name="Google Shape;353;p19"/>
          <p:cNvSpPr/>
          <p:nvPr/>
        </p:nvSpPr>
        <p:spPr>
          <a:xfrm>
            <a:off x="5843093" y="3009330"/>
            <a:ext cx="1730400" cy="1387800"/>
          </a:xfrm>
          <a:prstGeom prst="rect">
            <a:avLst/>
          </a:prstGeom>
          <a:noFill/>
          <a:ln>
            <a:noFill/>
          </a:ln>
        </p:spPr>
        <p:txBody>
          <a:bodyPr anchorCtr="0" anchor="t" bIns="28575" lIns="57150" spcFirstLastPara="1" rIns="57150" wrap="square" tIns="28575">
            <a:noAutofit/>
          </a:bodyPr>
          <a:lstStyle/>
          <a:p>
            <a:pPr indent="0" lvl="0" marL="0" marR="0" rtl="0" algn="l">
              <a:lnSpc>
                <a:spcPct val="149970"/>
              </a:lnSpc>
              <a:spcBef>
                <a:spcPts val="0"/>
              </a:spcBef>
              <a:spcAft>
                <a:spcPts val="0"/>
              </a:spcAft>
              <a:buClr>
                <a:srgbClr val="3C3939"/>
              </a:buClr>
              <a:buSzPts val="1000"/>
              <a:buFont typeface="Roboto"/>
              <a:buNone/>
            </a:pPr>
            <a:r>
              <a:rPr b="0" i="0" lang="en" sz="1000" u="none" cap="none" strike="noStrike">
                <a:solidFill>
                  <a:srgbClr val="3C3939"/>
                </a:solidFill>
                <a:latin typeface="Roboto"/>
                <a:ea typeface="Roboto"/>
                <a:cs typeface="Roboto"/>
                <a:sym typeface="Roboto"/>
              </a:rPr>
              <a:t>Lay's is committed to reducing its environmental impact, exploring eco-friendly packaging solutions and streamlining its distribution network to minimize its carbon footprint.</a:t>
            </a:r>
            <a:endParaRPr b="0" i="0" sz="1000" u="none" cap="none" strike="noStrike">
              <a:solidFill>
                <a:schemeClr val="dk1"/>
              </a:solidFill>
              <a:latin typeface="Calibri"/>
              <a:ea typeface="Calibri"/>
              <a:cs typeface="Calibri"/>
              <a:sym typeface="Calibri"/>
            </a:endParaRPr>
          </a:p>
        </p:txBody>
      </p:sp>
      <p:pic>
        <p:nvPicPr>
          <p:cNvPr id="354" name="Google Shape;354;p19"/>
          <p:cNvPicPr preferRelativeResize="0"/>
          <p:nvPr/>
        </p:nvPicPr>
        <p:blipFill rotWithShape="1">
          <a:blip r:embed="rId4">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eencoded.png" id="66" name="Google Shape;66;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7" name="Google Shape;67;p2"/>
          <p:cNvSpPr/>
          <p:nvPr/>
        </p:nvSpPr>
        <p:spPr>
          <a:xfrm>
            <a:off x="0" y="0"/>
            <a:ext cx="9144000" cy="5143500"/>
          </a:xfrm>
          <a:prstGeom prst="rect">
            <a:avLst/>
          </a:prstGeom>
          <a:solidFill>
            <a:srgbClr val="0C0C0C"/>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8" name="Google Shape;68;p2"/>
          <p:cNvPicPr preferRelativeResize="0"/>
          <p:nvPr/>
        </p:nvPicPr>
        <p:blipFill rotWithShape="1">
          <a:blip r:embed="rId4">
            <a:alphaModFix/>
          </a:blip>
          <a:srcRect b="0" l="0" r="0" t="0"/>
          <a:stretch/>
        </p:blipFill>
        <p:spPr>
          <a:xfrm>
            <a:off x="5719763" y="0"/>
            <a:ext cx="3429000" cy="5143500"/>
          </a:xfrm>
          <a:prstGeom prst="rect">
            <a:avLst/>
          </a:prstGeom>
          <a:noFill/>
          <a:ln>
            <a:noFill/>
          </a:ln>
        </p:spPr>
      </p:pic>
      <p:sp>
        <p:nvSpPr>
          <p:cNvPr id="69" name="Google Shape;69;p2"/>
          <p:cNvSpPr/>
          <p:nvPr/>
        </p:nvSpPr>
        <p:spPr>
          <a:xfrm>
            <a:off x="652774" y="225399"/>
            <a:ext cx="4673400" cy="16911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FFFFFF"/>
              </a:buClr>
              <a:buSzPts val="3600"/>
              <a:buFont typeface="Overpass"/>
              <a:buNone/>
            </a:pPr>
            <a:r>
              <a:rPr b="1" i="0" lang="en" sz="3600" u="none" cap="none" strike="noStrike">
                <a:solidFill>
                  <a:srgbClr val="FFFFFF"/>
                </a:solidFill>
                <a:latin typeface="Overpass"/>
                <a:ea typeface="Overpass"/>
                <a:cs typeface="Overpass"/>
                <a:sym typeface="Overpass"/>
              </a:rPr>
              <a:t>Material Analysis of Lay's American Style Cream &amp; Onion Flavor in India</a:t>
            </a:r>
            <a:endParaRPr b="0" i="0" sz="3600" u="none" cap="none" strike="noStrike">
              <a:solidFill>
                <a:schemeClr val="dk1"/>
              </a:solidFill>
              <a:latin typeface="Calibri"/>
              <a:ea typeface="Calibri"/>
              <a:cs typeface="Calibri"/>
              <a:sym typeface="Calibri"/>
            </a:endParaRPr>
          </a:p>
        </p:txBody>
      </p:sp>
      <p:sp>
        <p:nvSpPr>
          <p:cNvPr id="70" name="Google Shape;70;p2"/>
          <p:cNvSpPr/>
          <p:nvPr/>
        </p:nvSpPr>
        <p:spPr>
          <a:xfrm>
            <a:off x="520749" y="3092094"/>
            <a:ext cx="46734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E5E0DF"/>
              </a:buClr>
              <a:buSzPts val="1100"/>
              <a:buFont typeface="Overpass"/>
              <a:buNone/>
            </a:pPr>
            <a:r>
              <a:rPr b="0" i="0" lang="en" sz="1100" u="none" cap="none" strike="noStrike">
                <a:solidFill>
                  <a:srgbClr val="E5E0DF"/>
                </a:solidFill>
                <a:latin typeface="Overpass"/>
                <a:ea typeface="Overpass"/>
                <a:cs typeface="Overpass"/>
                <a:sym typeface="Overpass"/>
              </a:rPr>
              <a:t> Lay's American Style Cream &amp; Onion flavor is a beloved classic in the potato chip aisle. This flavor profile combines the savory richness of onions with the creamy indulgence of sour cream, creating a snack that tantalizes the taste buds. The history of this iconic chip flavor dates back to the roots of the Lay's brand and the evolution of American snacking preferences.</a:t>
            </a:r>
            <a:endParaRPr b="0" i="0" sz="1100" u="none" cap="none" strike="noStrike">
              <a:solidFill>
                <a:schemeClr val="dk1"/>
              </a:solidFill>
              <a:latin typeface="Calibri"/>
              <a:ea typeface="Calibri"/>
              <a:cs typeface="Calibri"/>
              <a:sym typeface="Calibri"/>
            </a:endParaRPr>
          </a:p>
        </p:txBody>
      </p:sp>
      <p:pic>
        <p:nvPicPr>
          <p:cNvPr id="71" name="Google Shape;71;p2"/>
          <p:cNvPicPr preferRelativeResize="0"/>
          <p:nvPr/>
        </p:nvPicPr>
        <p:blipFill rotWithShape="1">
          <a:blip r:embed="rId5">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62" name="Google Shape;362;p20"/>
          <p:cNvPicPr preferRelativeResize="0"/>
          <p:nvPr/>
        </p:nvPicPr>
        <p:blipFill rotWithShape="1">
          <a:blip r:embed="rId3">
            <a:alphaModFix/>
          </a:blip>
          <a:srcRect b="0" l="0" r="0" t="0"/>
          <a:stretch/>
        </p:blipFill>
        <p:spPr>
          <a:xfrm>
            <a:off x="6862763" y="0"/>
            <a:ext cx="2286000" cy="5143500"/>
          </a:xfrm>
          <a:prstGeom prst="rect">
            <a:avLst/>
          </a:prstGeom>
          <a:noFill/>
          <a:ln>
            <a:noFill/>
          </a:ln>
        </p:spPr>
      </p:pic>
      <p:sp>
        <p:nvSpPr>
          <p:cNvPr id="363" name="Google Shape;363;p20"/>
          <p:cNvSpPr/>
          <p:nvPr/>
        </p:nvSpPr>
        <p:spPr>
          <a:xfrm>
            <a:off x="520749" y="570458"/>
            <a:ext cx="581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en" sz="2700" u="none" cap="none" strike="noStrike">
                <a:solidFill>
                  <a:srgbClr val="1B1B27"/>
                </a:solidFill>
                <a:latin typeface="Raleway"/>
                <a:ea typeface="Raleway"/>
                <a:cs typeface="Raleway"/>
                <a:sym typeface="Raleway"/>
              </a:rPr>
              <a:t>Quality Assurance and Continuous Improvement</a:t>
            </a:r>
            <a:endParaRPr b="0" i="0" sz="2700" u="none" cap="none" strike="noStrike">
              <a:solidFill>
                <a:schemeClr val="dk1"/>
              </a:solidFill>
              <a:latin typeface="Calibri"/>
              <a:ea typeface="Calibri"/>
              <a:cs typeface="Calibri"/>
              <a:sym typeface="Calibri"/>
            </a:endParaRPr>
          </a:p>
        </p:txBody>
      </p:sp>
      <p:sp>
        <p:nvSpPr>
          <p:cNvPr id="364" name="Google Shape;364;p20"/>
          <p:cNvSpPr/>
          <p:nvPr/>
        </p:nvSpPr>
        <p:spPr>
          <a:xfrm>
            <a:off x="520749" y="1802904"/>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0"/>
          <p:cNvSpPr/>
          <p:nvPr/>
        </p:nvSpPr>
        <p:spPr>
          <a:xfrm>
            <a:off x="632371" y="1828949"/>
            <a:ext cx="8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1</a:t>
            </a:r>
            <a:endParaRPr b="0" i="0" sz="1600" u="none" cap="none" strike="noStrike">
              <a:solidFill>
                <a:schemeClr val="dk1"/>
              </a:solidFill>
              <a:latin typeface="Calibri"/>
              <a:ea typeface="Calibri"/>
              <a:cs typeface="Calibri"/>
              <a:sym typeface="Calibri"/>
            </a:endParaRPr>
          </a:p>
        </p:txBody>
      </p:sp>
      <p:sp>
        <p:nvSpPr>
          <p:cNvPr id="366" name="Google Shape;366;p20"/>
          <p:cNvSpPr/>
          <p:nvPr/>
        </p:nvSpPr>
        <p:spPr>
          <a:xfrm>
            <a:off x="972071" y="1802904"/>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Rigorous Testing</a:t>
            </a:r>
            <a:endParaRPr b="0" i="0" sz="1400" u="none" cap="none" strike="noStrike">
              <a:solidFill>
                <a:schemeClr val="dk1"/>
              </a:solidFill>
              <a:latin typeface="Calibri"/>
              <a:ea typeface="Calibri"/>
              <a:cs typeface="Calibri"/>
              <a:sym typeface="Calibri"/>
            </a:endParaRPr>
          </a:p>
        </p:txBody>
      </p:sp>
      <p:sp>
        <p:nvSpPr>
          <p:cNvPr id="367" name="Google Shape;367;p20"/>
          <p:cNvSpPr/>
          <p:nvPr/>
        </p:nvSpPr>
        <p:spPr>
          <a:xfrm>
            <a:off x="972071" y="2103164"/>
            <a:ext cx="23874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employs a team of experts who conduct extensive testing at every stage of the production process to ensure the highest quality and safety standards are met.</a:t>
            </a:r>
            <a:endParaRPr b="0" i="0" sz="1100" u="none" cap="none" strike="noStrike">
              <a:solidFill>
                <a:schemeClr val="dk1"/>
              </a:solidFill>
              <a:latin typeface="Calibri"/>
              <a:ea typeface="Calibri"/>
              <a:cs typeface="Calibri"/>
              <a:sym typeface="Calibri"/>
            </a:endParaRPr>
          </a:p>
        </p:txBody>
      </p:sp>
      <p:sp>
        <p:nvSpPr>
          <p:cNvPr id="368" name="Google Shape;368;p20"/>
          <p:cNvSpPr/>
          <p:nvPr/>
        </p:nvSpPr>
        <p:spPr>
          <a:xfrm>
            <a:off x="3498441" y="1598429"/>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
          <p:cNvSpPr/>
          <p:nvPr/>
        </p:nvSpPr>
        <p:spPr>
          <a:xfrm>
            <a:off x="3600451" y="1650624"/>
            <a:ext cx="108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2</a:t>
            </a:r>
            <a:endParaRPr b="0" i="0" sz="1600" u="none" cap="none" strike="noStrike">
              <a:solidFill>
                <a:schemeClr val="dk1"/>
              </a:solidFill>
              <a:latin typeface="Calibri"/>
              <a:ea typeface="Calibri"/>
              <a:cs typeface="Calibri"/>
              <a:sym typeface="Calibri"/>
            </a:endParaRPr>
          </a:p>
        </p:txBody>
      </p:sp>
      <p:sp>
        <p:nvSpPr>
          <p:cNvPr id="370" name="Google Shape;370;p20"/>
          <p:cNvSpPr/>
          <p:nvPr/>
        </p:nvSpPr>
        <p:spPr>
          <a:xfrm>
            <a:off x="3949750" y="1542501"/>
            <a:ext cx="17358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Customer Feedback</a:t>
            </a:r>
            <a:endParaRPr b="0" i="0" sz="1400" u="none" cap="none" strike="noStrike">
              <a:solidFill>
                <a:schemeClr val="dk1"/>
              </a:solidFill>
              <a:latin typeface="Calibri"/>
              <a:ea typeface="Calibri"/>
              <a:cs typeface="Calibri"/>
              <a:sym typeface="Calibri"/>
            </a:endParaRPr>
          </a:p>
        </p:txBody>
      </p:sp>
      <p:sp>
        <p:nvSpPr>
          <p:cNvPr id="371" name="Google Shape;371;p20"/>
          <p:cNvSpPr/>
          <p:nvPr/>
        </p:nvSpPr>
        <p:spPr>
          <a:xfrm>
            <a:off x="3949749" y="2103164"/>
            <a:ext cx="2387400" cy="12498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values customer feedback and uses it to drive continuous improvement, constantly refining their products and processes to better meet the needs and preferences of their loyal snack enthusiasts.</a:t>
            </a:r>
            <a:endParaRPr b="0" i="0" sz="1100" u="none" cap="none" strike="noStrike">
              <a:solidFill>
                <a:schemeClr val="dk1"/>
              </a:solidFill>
              <a:latin typeface="Calibri"/>
              <a:ea typeface="Calibri"/>
              <a:cs typeface="Calibri"/>
              <a:sym typeface="Calibri"/>
            </a:endParaRPr>
          </a:p>
        </p:txBody>
      </p:sp>
      <p:sp>
        <p:nvSpPr>
          <p:cNvPr id="372" name="Google Shape;372;p20"/>
          <p:cNvSpPr/>
          <p:nvPr/>
        </p:nvSpPr>
        <p:spPr>
          <a:xfrm>
            <a:off x="520749" y="3647926"/>
            <a:ext cx="312600" cy="312600"/>
          </a:xfrm>
          <a:prstGeom prst="roundRect">
            <a:avLst>
              <a:gd fmla="val 20000" name="adj"/>
            </a:avLst>
          </a:prstGeom>
          <a:solidFill>
            <a:srgbClr val="E1E1EA"/>
          </a:solidFill>
          <a:ln cap="flat" cmpd="sng" w="9525">
            <a:solidFill>
              <a:srgbClr val="C7C7D0"/>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0"/>
          <p:cNvSpPr/>
          <p:nvPr/>
        </p:nvSpPr>
        <p:spPr>
          <a:xfrm>
            <a:off x="621358" y="3673971"/>
            <a:ext cx="111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en" sz="1600" u="none" cap="none" strike="noStrike">
                <a:solidFill>
                  <a:srgbClr val="3C3939"/>
                </a:solidFill>
                <a:latin typeface="Raleway"/>
                <a:ea typeface="Raleway"/>
                <a:cs typeface="Raleway"/>
                <a:sym typeface="Raleway"/>
              </a:rPr>
              <a:t>3</a:t>
            </a:r>
            <a:endParaRPr b="0" i="0" sz="1600" u="none" cap="none" strike="noStrike">
              <a:solidFill>
                <a:schemeClr val="dk1"/>
              </a:solidFill>
              <a:latin typeface="Calibri"/>
              <a:ea typeface="Calibri"/>
              <a:cs typeface="Calibri"/>
              <a:sym typeface="Calibri"/>
            </a:endParaRPr>
          </a:p>
        </p:txBody>
      </p:sp>
      <p:sp>
        <p:nvSpPr>
          <p:cNvPr id="374" name="Google Shape;374;p20"/>
          <p:cNvSpPr/>
          <p:nvPr/>
        </p:nvSpPr>
        <p:spPr>
          <a:xfrm>
            <a:off x="972071" y="3647926"/>
            <a:ext cx="1843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Sustainability Initiatives</a:t>
            </a:r>
            <a:endParaRPr b="0" i="0" sz="1400" u="none" cap="none" strike="noStrike">
              <a:solidFill>
                <a:schemeClr val="dk1"/>
              </a:solidFill>
              <a:latin typeface="Calibri"/>
              <a:ea typeface="Calibri"/>
              <a:cs typeface="Calibri"/>
              <a:sym typeface="Calibri"/>
            </a:endParaRPr>
          </a:p>
        </p:txBody>
      </p:sp>
      <p:sp>
        <p:nvSpPr>
          <p:cNvPr id="375" name="Google Shape;375;p20"/>
          <p:cNvSpPr/>
          <p:nvPr/>
        </p:nvSpPr>
        <p:spPr>
          <a:xfrm>
            <a:off x="972146" y="4286362"/>
            <a:ext cx="5365200" cy="6249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is committed to sustainability, exploring ways to reduce waste, conserve resources, and minimize the environmental impact of their operations, ensuring a brighter future for generations to come.</a:t>
            </a:r>
            <a:endParaRPr b="0" i="0" sz="1100" u="none" cap="none" strike="noStrike">
              <a:solidFill>
                <a:schemeClr val="dk1"/>
              </a:solidFill>
              <a:latin typeface="Calibri"/>
              <a:ea typeface="Calibri"/>
              <a:cs typeface="Calibri"/>
              <a:sym typeface="Calibri"/>
            </a:endParaRPr>
          </a:p>
        </p:txBody>
      </p:sp>
      <p:pic>
        <p:nvPicPr>
          <p:cNvPr id="376" name="Google Shape;376;p20"/>
          <p:cNvPicPr preferRelativeResize="0"/>
          <p:nvPr/>
        </p:nvPicPr>
        <p:blipFill rotWithShape="1">
          <a:blip r:embed="rId4">
            <a:alphaModFix/>
          </a:blip>
          <a:srcRect b="0" l="0" r="0" t="0"/>
          <a:stretch/>
        </p:blipFill>
        <p:spPr>
          <a:xfrm>
            <a:off x="0" y="-47200"/>
            <a:ext cx="652775" cy="652775"/>
          </a:xfrm>
          <a:prstGeom prst="rect">
            <a:avLst/>
          </a:prstGeom>
          <a:solidFill>
            <a:srgbClr val="0C0C0C"/>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p:nvPr/>
        </p:nvSpPr>
        <p:spPr>
          <a:xfrm>
            <a:off x="0" y="0"/>
            <a:ext cx="9144000" cy="5143500"/>
          </a:xfrm>
          <a:prstGeom prst="rect">
            <a:avLst/>
          </a:prstGeom>
          <a:solidFill>
            <a:srgbClr val="D6F5E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84" name="Google Shape;384;p21"/>
          <p:cNvPicPr preferRelativeResize="0"/>
          <p:nvPr/>
        </p:nvPicPr>
        <p:blipFill rotWithShape="1">
          <a:blip r:embed="rId3">
            <a:alphaModFix/>
          </a:blip>
          <a:srcRect b="0" l="0" r="0" t="0"/>
          <a:stretch/>
        </p:blipFill>
        <p:spPr>
          <a:xfrm>
            <a:off x="-4762" y="0"/>
            <a:ext cx="3429000" cy="5143500"/>
          </a:xfrm>
          <a:prstGeom prst="rect">
            <a:avLst/>
          </a:prstGeom>
          <a:noFill/>
          <a:ln>
            <a:noFill/>
          </a:ln>
        </p:spPr>
      </p:pic>
      <p:sp>
        <p:nvSpPr>
          <p:cNvPr id="385" name="Google Shape;385;p21"/>
          <p:cNvSpPr/>
          <p:nvPr/>
        </p:nvSpPr>
        <p:spPr>
          <a:xfrm>
            <a:off x="3949749" y="953096"/>
            <a:ext cx="4673400" cy="17967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33F70"/>
              </a:buClr>
              <a:buSzPts val="3800"/>
              <a:buFont typeface="Unbounded"/>
              <a:buNone/>
            </a:pPr>
            <a:r>
              <a:rPr b="1" i="0" lang="en" sz="3800" u="none" cap="none" strike="noStrike">
                <a:solidFill>
                  <a:srgbClr val="333F70"/>
                </a:solidFill>
                <a:latin typeface="Unbounded"/>
                <a:ea typeface="Unbounded"/>
                <a:cs typeface="Unbounded"/>
                <a:sym typeface="Unbounded"/>
              </a:rPr>
              <a:t>Administrative Development in Lays</a:t>
            </a:r>
            <a:endParaRPr b="0" i="0" sz="3800" u="none" cap="none" strike="noStrike">
              <a:solidFill>
                <a:schemeClr val="dk1"/>
              </a:solidFill>
              <a:latin typeface="Calibri"/>
              <a:ea typeface="Calibri"/>
              <a:cs typeface="Calibri"/>
              <a:sym typeface="Calibri"/>
            </a:endParaRPr>
          </a:p>
        </p:txBody>
      </p:sp>
      <p:sp>
        <p:nvSpPr>
          <p:cNvPr id="386" name="Google Shape;386;p21"/>
          <p:cNvSpPr/>
          <p:nvPr/>
        </p:nvSpPr>
        <p:spPr>
          <a:xfrm>
            <a:off x="3949749" y="2958033"/>
            <a:ext cx="4673400" cy="8331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33F70"/>
              </a:buClr>
              <a:buSzPts val="1100"/>
              <a:buFont typeface="Open Sans"/>
              <a:buNone/>
            </a:pPr>
            <a:r>
              <a:rPr b="0" i="0" lang="en" sz="1100" u="none" cap="none" strike="noStrike">
                <a:solidFill>
                  <a:srgbClr val="333F70"/>
                </a:solidFill>
                <a:latin typeface="Open Sans"/>
                <a:ea typeface="Open Sans"/>
                <a:cs typeface="Open Sans"/>
                <a:sym typeface="Open Sans"/>
              </a:rPr>
              <a:t> Lays, the iconic snack brand, has a robust administrative infrastructure that supports its global operations. From streamlining supply chains to optimizing workforce management, Lays' administrative development ensures the company's agility and responsiveness to market demands.</a:t>
            </a:r>
            <a:endParaRPr b="0" i="0" sz="1100" u="none" cap="none" strike="noStrike">
              <a:solidFill>
                <a:schemeClr val="dk1"/>
              </a:solidFill>
              <a:latin typeface="Calibri"/>
              <a:ea typeface="Calibri"/>
              <a:cs typeface="Calibri"/>
              <a:sym typeface="Calibri"/>
            </a:endParaRPr>
          </a:p>
        </p:txBody>
      </p:sp>
      <p:sp>
        <p:nvSpPr>
          <p:cNvPr id="387" name="Google Shape;387;p21"/>
          <p:cNvSpPr/>
          <p:nvPr/>
        </p:nvSpPr>
        <p:spPr>
          <a:xfrm>
            <a:off x="3949749" y="3957786"/>
            <a:ext cx="222000" cy="2220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p21"/>
          <p:cNvPicPr preferRelativeResize="0"/>
          <p:nvPr/>
        </p:nvPicPr>
        <p:blipFill rotWithShape="1">
          <a:blip r:embed="rId4">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2"/>
          <p:cNvSpPr/>
          <p:nvPr/>
        </p:nvSpPr>
        <p:spPr>
          <a:xfrm>
            <a:off x="0" y="0"/>
            <a:ext cx="9144000" cy="5143500"/>
          </a:xfrm>
          <a:prstGeom prst="rect">
            <a:avLst/>
          </a:prstGeom>
          <a:solidFill>
            <a:srgbClr val="D6F5E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2"/>
          <p:cNvSpPr/>
          <p:nvPr/>
        </p:nvSpPr>
        <p:spPr>
          <a:xfrm>
            <a:off x="0" y="0"/>
            <a:ext cx="9144000" cy="5143500"/>
          </a:xfrm>
          <a:prstGeom prst="rect">
            <a:avLst/>
          </a:prstGeom>
          <a:solidFill>
            <a:srgbClr val="FFFFF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2"/>
          <p:cNvSpPr/>
          <p:nvPr/>
        </p:nvSpPr>
        <p:spPr>
          <a:xfrm>
            <a:off x="1273746" y="886271"/>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33F70"/>
              </a:buClr>
              <a:buSzPts val="2700"/>
              <a:buFont typeface="Unbounded"/>
              <a:buNone/>
            </a:pPr>
            <a:r>
              <a:rPr b="1" i="0" lang="en" sz="2700" u="none" cap="none" strike="noStrike">
                <a:solidFill>
                  <a:srgbClr val="333F70"/>
                </a:solidFill>
                <a:latin typeface="Unbounded"/>
                <a:ea typeface="Unbounded"/>
                <a:cs typeface="Unbounded"/>
                <a:sym typeface="Unbounded"/>
              </a:rPr>
              <a:t>Key Initiatives in Administrative Optimization</a:t>
            </a:r>
            <a:endParaRPr b="0" i="0" sz="2700" u="none" cap="none" strike="noStrike">
              <a:solidFill>
                <a:schemeClr val="dk1"/>
              </a:solidFill>
              <a:latin typeface="Calibri"/>
              <a:ea typeface="Calibri"/>
              <a:cs typeface="Calibri"/>
              <a:sym typeface="Calibri"/>
            </a:endParaRPr>
          </a:p>
        </p:txBody>
      </p:sp>
      <p:sp>
        <p:nvSpPr>
          <p:cNvPr id="397" name="Google Shape;397;p22"/>
          <p:cNvSpPr/>
          <p:nvPr/>
        </p:nvSpPr>
        <p:spPr>
          <a:xfrm>
            <a:off x="1273746" y="210137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33F70"/>
              </a:buClr>
              <a:buSzPts val="1400"/>
              <a:buFont typeface="Unbounded"/>
              <a:buNone/>
            </a:pPr>
            <a:r>
              <a:rPr b="1" i="0" lang="en" sz="1400" u="none" cap="none" strike="noStrike">
                <a:solidFill>
                  <a:srgbClr val="333F70"/>
                </a:solidFill>
                <a:latin typeface="Unbounded"/>
                <a:ea typeface="Unbounded"/>
                <a:cs typeface="Unbounded"/>
                <a:sym typeface="Unbounded"/>
              </a:rPr>
              <a:t>Streamlined Processes</a:t>
            </a:r>
            <a:endParaRPr b="0" i="0" sz="1400" u="none" cap="none" strike="noStrike">
              <a:solidFill>
                <a:schemeClr val="dk1"/>
              </a:solidFill>
              <a:latin typeface="Calibri"/>
              <a:ea typeface="Calibri"/>
              <a:cs typeface="Calibri"/>
              <a:sym typeface="Calibri"/>
            </a:endParaRPr>
          </a:p>
        </p:txBody>
      </p:sp>
      <p:sp>
        <p:nvSpPr>
          <p:cNvPr id="398" name="Google Shape;398;p22"/>
          <p:cNvSpPr/>
          <p:nvPr/>
        </p:nvSpPr>
        <p:spPr>
          <a:xfrm>
            <a:off x="1273746" y="2674218"/>
            <a:ext cx="1972800" cy="14580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33F70"/>
              </a:buClr>
              <a:buSzPts val="1100"/>
              <a:buFont typeface="Open Sans"/>
              <a:buNone/>
            </a:pPr>
            <a:r>
              <a:rPr b="0" i="0" lang="en" sz="1100" u="none" cap="none" strike="noStrike">
                <a:solidFill>
                  <a:srgbClr val="333F70"/>
                </a:solidFill>
                <a:latin typeface="Open Sans"/>
                <a:ea typeface="Open Sans"/>
                <a:cs typeface="Open Sans"/>
                <a:sym typeface="Open Sans"/>
              </a:rPr>
              <a:t>Lays has implemented lean management principles to eliminate waste and redundancy, resulting in faster turnaround times and improved operational efficiency.</a:t>
            </a:r>
            <a:endParaRPr b="0" i="0" sz="1100" u="none" cap="none" strike="noStrike">
              <a:solidFill>
                <a:schemeClr val="dk1"/>
              </a:solidFill>
              <a:latin typeface="Calibri"/>
              <a:ea typeface="Calibri"/>
              <a:cs typeface="Calibri"/>
              <a:sym typeface="Calibri"/>
            </a:endParaRPr>
          </a:p>
        </p:txBody>
      </p:sp>
      <p:sp>
        <p:nvSpPr>
          <p:cNvPr id="399" name="Google Shape;399;p22"/>
          <p:cNvSpPr/>
          <p:nvPr/>
        </p:nvSpPr>
        <p:spPr>
          <a:xfrm>
            <a:off x="3589957" y="210137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33F70"/>
              </a:buClr>
              <a:buSzPts val="1400"/>
              <a:buFont typeface="Unbounded"/>
              <a:buNone/>
            </a:pPr>
            <a:r>
              <a:rPr b="1" i="0" lang="en" sz="1400" u="none" cap="none" strike="noStrike">
                <a:solidFill>
                  <a:srgbClr val="333F70"/>
                </a:solidFill>
                <a:latin typeface="Unbounded"/>
                <a:ea typeface="Unbounded"/>
                <a:cs typeface="Unbounded"/>
                <a:sym typeface="Unbounded"/>
              </a:rPr>
              <a:t>Data-Driven Insights</a:t>
            </a:r>
            <a:endParaRPr b="0" i="0" sz="1400" u="none" cap="none" strike="noStrike">
              <a:solidFill>
                <a:schemeClr val="dk1"/>
              </a:solidFill>
              <a:latin typeface="Calibri"/>
              <a:ea typeface="Calibri"/>
              <a:cs typeface="Calibri"/>
              <a:sym typeface="Calibri"/>
            </a:endParaRPr>
          </a:p>
        </p:txBody>
      </p:sp>
      <p:sp>
        <p:nvSpPr>
          <p:cNvPr id="400" name="Google Shape;400;p22"/>
          <p:cNvSpPr/>
          <p:nvPr/>
        </p:nvSpPr>
        <p:spPr>
          <a:xfrm>
            <a:off x="3589957" y="2674218"/>
            <a:ext cx="1972800" cy="12498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33F70"/>
              </a:buClr>
              <a:buSzPts val="1100"/>
              <a:buFont typeface="Open Sans"/>
              <a:buNone/>
            </a:pPr>
            <a:r>
              <a:rPr b="0" i="0" lang="en" sz="1100" u="none" cap="none" strike="noStrike">
                <a:solidFill>
                  <a:srgbClr val="333F70"/>
                </a:solidFill>
                <a:latin typeface="Open Sans"/>
                <a:ea typeface="Open Sans"/>
                <a:cs typeface="Open Sans"/>
                <a:sym typeface="Open Sans"/>
              </a:rPr>
              <a:t>The company leverages advanced analytics to make informed decisions, optimize resource allocation, and drive continuous improvement across the organization.</a:t>
            </a:r>
            <a:endParaRPr b="0" i="0" sz="1100" u="none" cap="none" strike="noStrike">
              <a:solidFill>
                <a:schemeClr val="dk1"/>
              </a:solidFill>
              <a:latin typeface="Calibri"/>
              <a:ea typeface="Calibri"/>
              <a:cs typeface="Calibri"/>
              <a:sym typeface="Calibri"/>
            </a:endParaRPr>
          </a:p>
        </p:txBody>
      </p:sp>
      <p:sp>
        <p:nvSpPr>
          <p:cNvPr id="401" name="Google Shape;401;p22"/>
          <p:cNvSpPr/>
          <p:nvPr/>
        </p:nvSpPr>
        <p:spPr>
          <a:xfrm>
            <a:off x="5906145" y="2101379"/>
            <a:ext cx="1972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33F70"/>
              </a:buClr>
              <a:buSzPts val="1400"/>
              <a:buFont typeface="Unbounded"/>
              <a:buNone/>
            </a:pPr>
            <a:r>
              <a:rPr b="1" i="0" lang="en" sz="1400" u="none" cap="none" strike="noStrike">
                <a:solidFill>
                  <a:srgbClr val="333F70"/>
                </a:solidFill>
                <a:latin typeface="Unbounded"/>
                <a:ea typeface="Unbounded"/>
                <a:cs typeface="Unbounded"/>
                <a:sym typeface="Unbounded"/>
              </a:rPr>
              <a:t>Innovation and Product Development</a:t>
            </a:r>
            <a:endParaRPr b="0" i="0" sz="1400" u="none" cap="none" strike="noStrike">
              <a:solidFill>
                <a:schemeClr val="dk1"/>
              </a:solidFill>
              <a:latin typeface="Calibri"/>
              <a:ea typeface="Calibri"/>
              <a:cs typeface="Calibri"/>
              <a:sym typeface="Calibri"/>
            </a:endParaRPr>
          </a:p>
        </p:txBody>
      </p:sp>
      <p:sp>
        <p:nvSpPr>
          <p:cNvPr id="402" name="Google Shape;402;p22"/>
          <p:cNvSpPr/>
          <p:nvPr/>
        </p:nvSpPr>
        <p:spPr>
          <a:xfrm>
            <a:off x="5906145" y="3004393"/>
            <a:ext cx="19728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33F70"/>
              </a:buClr>
              <a:buSzPts val="1100"/>
              <a:buFont typeface="Open Sans"/>
              <a:buNone/>
            </a:pPr>
            <a:r>
              <a:rPr b="0" i="0" lang="en" sz="1100" u="none" cap="none" strike="noStrike">
                <a:solidFill>
                  <a:srgbClr val="333F70"/>
                </a:solidFill>
                <a:latin typeface="Open Sans"/>
                <a:ea typeface="Open Sans"/>
                <a:cs typeface="Open Sans"/>
                <a:sym typeface="Open Sans"/>
              </a:rPr>
              <a:t>Investing in research and development to create healthier snack options, innovative packaging solutions, and new product lines.</a:t>
            </a:r>
            <a:endParaRPr b="0" i="0" sz="1100" u="none" cap="none" strike="noStrike">
              <a:solidFill>
                <a:schemeClr val="dk1"/>
              </a:solidFill>
              <a:latin typeface="Calibri"/>
              <a:ea typeface="Calibri"/>
              <a:cs typeface="Calibri"/>
              <a:sym typeface="Calibri"/>
            </a:endParaRPr>
          </a:p>
        </p:txBody>
      </p:sp>
      <p:pic>
        <p:nvPicPr>
          <p:cNvPr id="403" name="Google Shape;403;p22"/>
          <p:cNvPicPr preferRelativeResize="0"/>
          <p:nvPr/>
        </p:nvPicPr>
        <p:blipFill rotWithShape="1">
          <a:blip r:embed="rId3">
            <a:alphaModFix/>
          </a:blip>
          <a:srcRect b="0" l="0" r="0" t="0"/>
          <a:stretch/>
        </p:blipFill>
        <p:spPr>
          <a:xfrm>
            <a:off x="0" y="-31475"/>
            <a:ext cx="652775" cy="652775"/>
          </a:xfrm>
          <a:prstGeom prst="rect">
            <a:avLst/>
          </a:prstGeom>
          <a:solidFill>
            <a:srgbClr val="0C0C0C"/>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3"/>
          <p:cNvSpPr/>
          <p:nvPr/>
        </p:nvSpPr>
        <p:spPr>
          <a:xfrm>
            <a:off x="0" y="0"/>
            <a:ext cx="9144000" cy="5143500"/>
          </a:xfrm>
          <a:prstGeom prst="rect">
            <a:avLst/>
          </a:prstGeom>
          <a:solidFill>
            <a:srgbClr val="D6F5EE"/>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3"/>
          <p:cNvSpPr/>
          <p:nvPr/>
        </p:nvSpPr>
        <p:spPr>
          <a:xfrm>
            <a:off x="0" y="0"/>
            <a:ext cx="9144000" cy="5144100"/>
          </a:xfrm>
          <a:prstGeom prst="rect">
            <a:avLst/>
          </a:prstGeom>
          <a:solidFill>
            <a:srgbClr val="FFFFFF"/>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1" name="Google Shape;411;p23"/>
          <p:cNvPicPr preferRelativeResize="0"/>
          <p:nvPr/>
        </p:nvPicPr>
        <p:blipFill rotWithShape="1">
          <a:blip r:embed="rId3">
            <a:alphaModFix/>
          </a:blip>
          <a:srcRect b="0" l="0" r="0" t="0"/>
          <a:stretch/>
        </p:blipFill>
        <p:spPr>
          <a:xfrm>
            <a:off x="0" y="0"/>
            <a:ext cx="9144000" cy="1257375"/>
          </a:xfrm>
          <a:prstGeom prst="rect">
            <a:avLst/>
          </a:prstGeom>
          <a:noFill/>
          <a:ln>
            <a:noFill/>
          </a:ln>
        </p:spPr>
      </p:pic>
      <p:sp>
        <p:nvSpPr>
          <p:cNvPr id="412" name="Google Shape;412;p23"/>
          <p:cNvSpPr/>
          <p:nvPr/>
        </p:nvSpPr>
        <p:spPr>
          <a:xfrm>
            <a:off x="2182936" y="1360971"/>
            <a:ext cx="4778100" cy="6288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33F70"/>
              </a:buClr>
              <a:buSzPts val="2000"/>
              <a:buFont typeface="Unbounded"/>
              <a:buNone/>
            </a:pPr>
            <a:r>
              <a:rPr b="1" i="0" lang="en" sz="2000" u="none" cap="none" strike="noStrike">
                <a:solidFill>
                  <a:srgbClr val="333F70"/>
                </a:solidFill>
                <a:latin typeface="Unbounded"/>
                <a:ea typeface="Unbounded"/>
                <a:cs typeface="Unbounded"/>
                <a:sym typeface="Unbounded"/>
              </a:rPr>
              <a:t>Streamlining Processes for Operational Efficiency</a:t>
            </a:r>
            <a:endParaRPr b="0" i="0" sz="2000" u="none" cap="none" strike="noStrike">
              <a:solidFill>
                <a:schemeClr val="dk1"/>
              </a:solidFill>
              <a:latin typeface="Calibri"/>
              <a:ea typeface="Calibri"/>
              <a:cs typeface="Calibri"/>
              <a:sym typeface="Calibri"/>
            </a:endParaRPr>
          </a:p>
        </p:txBody>
      </p:sp>
      <p:sp>
        <p:nvSpPr>
          <p:cNvPr id="413" name="Google Shape;413;p23"/>
          <p:cNvSpPr/>
          <p:nvPr/>
        </p:nvSpPr>
        <p:spPr>
          <a:xfrm>
            <a:off x="2182936" y="3587428"/>
            <a:ext cx="4778100" cy="20100"/>
          </a:xfrm>
          <a:prstGeom prst="roundRect">
            <a:avLst>
              <a:gd fmla="val 225300" name="adj"/>
            </a:avLst>
          </a:prstGeom>
          <a:solidFill>
            <a:srgbClr val="BCDBD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3"/>
          <p:cNvSpPr/>
          <p:nvPr/>
        </p:nvSpPr>
        <p:spPr>
          <a:xfrm>
            <a:off x="3342233" y="3235412"/>
            <a:ext cx="20100" cy="352200"/>
          </a:xfrm>
          <a:prstGeom prst="roundRect">
            <a:avLst>
              <a:gd fmla="val 225300" name="adj"/>
            </a:avLst>
          </a:prstGeom>
          <a:solidFill>
            <a:srgbClr val="BCDBD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3"/>
          <p:cNvSpPr/>
          <p:nvPr/>
        </p:nvSpPr>
        <p:spPr>
          <a:xfrm>
            <a:off x="3239170" y="3474281"/>
            <a:ext cx="226200" cy="226200"/>
          </a:xfrm>
          <a:prstGeom prst="roundRect">
            <a:avLst>
              <a:gd fmla="val 20004" name="adj"/>
            </a:avLst>
          </a:prstGeom>
          <a:solidFill>
            <a:srgbClr val="D6F5EE"/>
          </a:solidFill>
          <a:ln cap="flat" cmpd="sng" w="9525">
            <a:solidFill>
              <a:srgbClr val="BCDBD4"/>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3"/>
          <p:cNvSpPr/>
          <p:nvPr/>
        </p:nvSpPr>
        <p:spPr>
          <a:xfrm>
            <a:off x="3313063" y="3493107"/>
            <a:ext cx="78600" cy="1887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33F70"/>
              </a:buClr>
              <a:buSzPts val="1200"/>
              <a:buFont typeface="Unbounded"/>
              <a:buNone/>
            </a:pPr>
            <a:r>
              <a:rPr b="1" i="0" lang="en" sz="1200" u="none" cap="none" strike="noStrike">
                <a:solidFill>
                  <a:srgbClr val="333F70"/>
                </a:solidFill>
                <a:latin typeface="Unbounded"/>
                <a:ea typeface="Unbounded"/>
                <a:cs typeface="Unbounded"/>
                <a:sym typeface="Unbounded"/>
              </a:rPr>
              <a:t>1</a:t>
            </a:r>
            <a:endParaRPr b="0" i="0" sz="1200" u="none" cap="none" strike="noStrike">
              <a:solidFill>
                <a:schemeClr val="dk1"/>
              </a:solidFill>
              <a:latin typeface="Calibri"/>
              <a:ea typeface="Calibri"/>
              <a:cs typeface="Calibri"/>
              <a:sym typeface="Calibri"/>
            </a:endParaRPr>
          </a:p>
        </p:txBody>
      </p:sp>
      <p:sp>
        <p:nvSpPr>
          <p:cNvPr id="417" name="Google Shape;417;p23"/>
          <p:cNvSpPr/>
          <p:nvPr/>
        </p:nvSpPr>
        <p:spPr>
          <a:xfrm>
            <a:off x="2661878" y="2167782"/>
            <a:ext cx="1380900" cy="1572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33F70"/>
              </a:buClr>
              <a:buSzPts val="1000"/>
              <a:buFont typeface="Unbounded"/>
              <a:buNone/>
            </a:pPr>
            <a:r>
              <a:rPr b="1" i="0" lang="en" sz="1000" u="none" cap="none" strike="noStrike">
                <a:solidFill>
                  <a:srgbClr val="333F70"/>
                </a:solidFill>
                <a:latin typeface="Unbounded"/>
                <a:ea typeface="Unbounded"/>
                <a:cs typeface="Unbounded"/>
                <a:sym typeface="Unbounded"/>
              </a:rPr>
              <a:t>Process Mapping</a:t>
            </a:r>
            <a:endParaRPr b="0" i="0" sz="1000" u="none" cap="none" strike="noStrike">
              <a:solidFill>
                <a:schemeClr val="dk1"/>
              </a:solidFill>
              <a:latin typeface="Calibri"/>
              <a:ea typeface="Calibri"/>
              <a:cs typeface="Calibri"/>
              <a:sym typeface="Calibri"/>
            </a:endParaRPr>
          </a:p>
        </p:txBody>
      </p:sp>
      <p:sp>
        <p:nvSpPr>
          <p:cNvPr id="418" name="Google Shape;418;p23"/>
          <p:cNvSpPr/>
          <p:nvPr/>
        </p:nvSpPr>
        <p:spPr>
          <a:xfrm>
            <a:off x="2283470" y="2682032"/>
            <a:ext cx="2137800" cy="452700"/>
          </a:xfrm>
          <a:prstGeom prst="rect">
            <a:avLst/>
          </a:prstGeom>
          <a:noFill/>
          <a:ln>
            <a:noFill/>
          </a:ln>
        </p:spPr>
        <p:txBody>
          <a:bodyPr anchorCtr="0" anchor="t" bIns="28575" lIns="57150" spcFirstLastPara="1" rIns="57150" wrap="square" tIns="28575">
            <a:noAutofit/>
          </a:bodyPr>
          <a:lstStyle/>
          <a:p>
            <a:pPr indent="0" lvl="0" marL="0" marR="0" rtl="0" algn="ctr">
              <a:lnSpc>
                <a:spcPct val="150039"/>
              </a:lnSpc>
              <a:spcBef>
                <a:spcPts val="0"/>
              </a:spcBef>
              <a:spcAft>
                <a:spcPts val="0"/>
              </a:spcAft>
              <a:buClr>
                <a:srgbClr val="333F70"/>
              </a:buClr>
              <a:buSzPts val="800"/>
              <a:buFont typeface="Open Sans"/>
              <a:buNone/>
            </a:pPr>
            <a:r>
              <a:rPr b="0" i="0" lang="en" sz="800" u="none" cap="none" strike="noStrike">
                <a:solidFill>
                  <a:srgbClr val="333F70"/>
                </a:solidFill>
                <a:latin typeface="Open Sans"/>
                <a:ea typeface="Open Sans"/>
                <a:cs typeface="Open Sans"/>
                <a:sym typeface="Open Sans"/>
              </a:rPr>
              <a:t>Lays' teams carefully map out existing workflows to identify areas for improvement and streamlining.</a:t>
            </a:r>
            <a:endParaRPr b="0" i="0" sz="800" u="none" cap="none" strike="noStrike">
              <a:solidFill>
                <a:schemeClr val="dk1"/>
              </a:solidFill>
              <a:latin typeface="Calibri"/>
              <a:ea typeface="Calibri"/>
              <a:cs typeface="Calibri"/>
              <a:sym typeface="Calibri"/>
            </a:endParaRPr>
          </a:p>
        </p:txBody>
      </p:sp>
      <p:sp>
        <p:nvSpPr>
          <p:cNvPr id="419" name="Google Shape;419;p23"/>
          <p:cNvSpPr/>
          <p:nvPr/>
        </p:nvSpPr>
        <p:spPr>
          <a:xfrm>
            <a:off x="4561879" y="3587391"/>
            <a:ext cx="20100" cy="352200"/>
          </a:xfrm>
          <a:prstGeom prst="roundRect">
            <a:avLst>
              <a:gd fmla="val 225300" name="adj"/>
            </a:avLst>
          </a:prstGeom>
          <a:solidFill>
            <a:srgbClr val="BCDBD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3"/>
          <p:cNvSpPr/>
          <p:nvPr/>
        </p:nvSpPr>
        <p:spPr>
          <a:xfrm>
            <a:off x="4458816" y="3474281"/>
            <a:ext cx="226200" cy="226200"/>
          </a:xfrm>
          <a:prstGeom prst="roundRect">
            <a:avLst>
              <a:gd fmla="val 20004" name="adj"/>
            </a:avLst>
          </a:prstGeom>
          <a:solidFill>
            <a:srgbClr val="D6F5EE"/>
          </a:solidFill>
          <a:ln cap="flat" cmpd="sng" w="9525">
            <a:solidFill>
              <a:srgbClr val="BCDBD4"/>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3"/>
          <p:cNvSpPr/>
          <p:nvPr/>
        </p:nvSpPr>
        <p:spPr>
          <a:xfrm>
            <a:off x="4508971" y="3493107"/>
            <a:ext cx="126000" cy="1887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33F70"/>
              </a:buClr>
              <a:buSzPts val="1200"/>
              <a:buFont typeface="Unbounded"/>
              <a:buNone/>
            </a:pPr>
            <a:r>
              <a:rPr b="1" i="0" lang="en" sz="1200" u="none" cap="none" strike="noStrike">
                <a:solidFill>
                  <a:srgbClr val="333F70"/>
                </a:solidFill>
                <a:latin typeface="Unbounded"/>
                <a:ea typeface="Unbounded"/>
                <a:cs typeface="Unbounded"/>
                <a:sym typeface="Unbounded"/>
              </a:rPr>
              <a:t>2</a:t>
            </a:r>
            <a:endParaRPr b="0" i="0" sz="1200" u="none" cap="none" strike="noStrike">
              <a:solidFill>
                <a:schemeClr val="dk1"/>
              </a:solidFill>
              <a:latin typeface="Calibri"/>
              <a:ea typeface="Calibri"/>
              <a:cs typeface="Calibri"/>
              <a:sym typeface="Calibri"/>
            </a:endParaRPr>
          </a:p>
        </p:txBody>
      </p:sp>
      <p:sp>
        <p:nvSpPr>
          <p:cNvPr id="422" name="Google Shape;422;p23"/>
          <p:cNvSpPr/>
          <p:nvPr/>
        </p:nvSpPr>
        <p:spPr>
          <a:xfrm>
            <a:off x="3503116" y="4040088"/>
            <a:ext cx="2137800" cy="3144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33F70"/>
              </a:buClr>
              <a:buSzPts val="1000"/>
              <a:buFont typeface="Unbounded"/>
              <a:buNone/>
            </a:pPr>
            <a:r>
              <a:rPr b="1" i="0" lang="en" sz="1000" u="none" cap="none" strike="noStrike">
                <a:solidFill>
                  <a:srgbClr val="333F70"/>
                </a:solidFill>
                <a:latin typeface="Unbounded"/>
                <a:ea typeface="Unbounded"/>
                <a:cs typeface="Unbounded"/>
                <a:sym typeface="Unbounded"/>
              </a:rPr>
              <a:t>Automation and Digitization</a:t>
            </a:r>
            <a:endParaRPr b="0" i="0" sz="1000" u="none" cap="none" strike="noStrike">
              <a:solidFill>
                <a:schemeClr val="dk1"/>
              </a:solidFill>
              <a:latin typeface="Calibri"/>
              <a:ea typeface="Calibri"/>
              <a:cs typeface="Calibri"/>
              <a:sym typeface="Calibri"/>
            </a:endParaRPr>
          </a:p>
        </p:txBody>
      </p:sp>
      <p:sp>
        <p:nvSpPr>
          <p:cNvPr id="423" name="Google Shape;423;p23"/>
          <p:cNvSpPr/>
          <p:nvPr/>
        </p:nvSpPr>
        <p:spPr>
          <a:xfrm>
            <a:off x="3503116" y="4414763"/>
            <a:ext cx="2137800" cy="452700"/>
          </a:xfrm>
          <a:prstGeom prst="rect">
            <a:avLst/>
          </a:prstGeom>
          <a:noFill/>
          <a:ln>
            <a:noFill/>
          </a:ln>
        </p:spPr>
        <p:txBody>
          <a:bodyPr anchorCtr="0" anchor="t" bIns="28575" lIns="57150" spcFirstLastPara="1" rIns="57150" wrap="square" tIns="28575">
            <a:noAutofit/>
          </a:bodyPr>
          <a:lstStyle/>
          <a:p>
            <a:pPr indent="0" lvl="0" marL="0" marR="0" rtl="0" algn="ctr">
              <a:lnSpc>
                <a:spcPct val="150039"/>
              </a:lnSpc>
              <a:spcBef>
                <a:spcPts val="0"/>
              </a:spcBef>
              <a:spcAft>
                <a:spcPts val="0"/>
              </a:spcAft>
              <a:buClr>
                <a:srgbClr val="333F70"/>
              </a:buClr>
              <a:buSzPts val="800"/>
              <a:buFont typeface="Open Sans"/>
              <a:buNone/>
            </a:pPr>
            <a:r>
              <a:rPr b="0" i="0" lang="en" sz="800" u="none" cap="none" strike="noStrike">
                <a:solidFill>
                  <a:srgbClr val="333F70"/>
                </a:solidFill>
                <a:latin typeface="Open Sans"/>
                <a:ea typeface="Open Sans"/>
                <a:cs typeface="Open Sans"/>
                <a:sym typeface="Open Sans"/>
              </a:rPr>
              <a:t>The company embraces automation and digital technologies to eliminate manual tasks and enhance productivity.</a:t>
            </a:r>
            <a:endParaRPr b="0" i="0" sz="800" u="none" cap="none" strike="noStrike">
              <a:solidFill>
                <a:schemeClr val="dk1"/>
              </a:solidFill>
              <a:latin typeface="Calibri"/>
              <a:ea typeface="Calibri"/>
              <a:cs typeface="Calibri"/>
              <a:sym typeface="Calibri"/>
            </a:endParaRPr>
          </a:p>
        </p:txBody>
      </p:sp>
      <p:sp>
        <p:nvSpPr>
          <p:cNvPr id="424" name="Google Shape;424;p23"/>
          <p:cNvSpPr/>
          <p:nvPr/>
        </p:nvSpPr>
        <p:spPr>
          <a:xfrm>
            <a:off x="5781601" y="3235412"/>
            <a:ext cx="20100" cy="352200"/>
          </a:xfrm>
          <a:prstGeom prst="roundRect">
            <a:avLst>
              <a:gd fmla="val 225300" name="adj"/>
            </a:avLst>
          </a:prstGeom>
          <a:solidFill>
            <a:srgbClr val="BCDBD4"/>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5678537" y="3474281"/>
            <a:ext cx="226200" cy="226200"/>
          </a:xfrm>
          <a:prstGeom prst="roundRect">
            <a:avLst>
              <a:gd fmla="val 20004" name="adj"/>
            </a:avLst>
          </a:prstGeom>
          <a:solidFill>
            <a:srgbClr val="D6F5EE"/>
          </a:solidFill>
          <a:ln cap="flat" cmpd="sng" w="9525">
            <a:solidFill>
              <a:srgbClr val="BCDBD4"/>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5728394" y="3493107"/>
            <a:ext cx="126600" cy="1887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33F70"/>
              </a:buClr>
              <a:buSzPts val="1200"/>
              <a:buFont typeface="Unbounded"/>
              <a:buNone/>
            </a:pPr>
            <a:r>
              <a:rPr b="1" i="0" lang="en" sz="1200" u="none" cap="none" strike="noStrike">
                <a:solidFill>
                  <a:srgbClr val="333F70"/>
                </a:solidFill>
                <a:latin typeface="Unbounded"/>
                <a:ea typeface="Unbounded"/>
                <a:cs typeface="Unbounded"/>
                <a:sym typeface="Unbounded"/>
              </a:rPr>
              <a:t>3</a:t>
            </a:r>
            <a:endParaRPr b="0" i="0" sz="1200" u="none" cap="none" strike="noStrike">
              <a:solidFill>
                <a:schemeClr val="dk1"/>
              </a:solidFill>
              <a:latin typeface="Calibri"/>
              <a:ea typeface="Calibri"/>
              <a:cs typeface="Calibri"/>
              <a:sym typeface="Calibri"/>
            </a:endParaRPr>
          </a:p>
        </p:txBody>
      </p:sp>
      <p:sp>
        <p:nvSpPr>
          <p:cNvPr id="427" name="Google Shape;427;p23"/>
          <p:cNvSpPr/>
          <p:nvPr/>
        </p:nvSpPr>
        <p:spPr>
          <a:xfrm>
            <a:off x="4786797" y="2181858"/>
            <a:ext cx="2009700" cy="1572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33F70"/>
              </a:buClr>
              <a:buSzPts val="1000"/>
              <a:buFont typeface="Unbounded"/>
              <a:buNone/>
            </a:pPr>
            <a:r>
              <a:rPr b="1" i="0" lang="en" sz="1000" u="none" cap="none" strike="noStrike">
                <a:solidFill>
                  <a:srgbClr val="333F70"/>
                </a:solidFill>
                <a:latin typeface="Unbounded"/>
                <a:ea typeface="Unbounded"/>
                <a:cs typeface="Unbounded"/>
                <a:sym typeface="Unbounded"/>
              </a:rPr>
              <a:t>Continuous Improvement</a:t>
            </a:r>
            <a:endParaRPr b="0" i="0" sz="1000" u="none" cap="none" strike="noStrike">
              <a:solidFill>
                <a:schemeClr val="dk1"/>
              </a:solidFill>
              <a:latin typeface="Calibri"/>
              <a:ea typeface="Calibri"/>
              <a:cs typeface="Calibri"/>
              <a:sym typeface="Calibri"/>
            </a:endParaRPr>
          </a:p>
        </p:txBody>
      </p:sp>
      <p:sp>
        <p:nvSpPr>
          <p:cNvPr id="428" name="Google Shape;428;p23"/>
          <p:cNvSpPr/>
          <p:nvPr/>
        </p:nvSpPr>
        <p:spPr>
          <a:xfrm>
            <a:off x="4722763" y="2531120"/>
            <a:ext cx="2137800" cy="603600"/>
          </a:xfrm>
          <a:prstGeom prst="rect">
            <a:avLst/>
          </a:prstGeom>
          <a:noFill/>
          <a:ln>
            <a:noFill/>
          </a:ln>
        </p:spPr>
        <p:txBody>
          <a:bodyPr anchorCtr="0" anchor="t" bIns="28575" lIns="57150" spcFirstLastPara="1" rIns="57150" wrap="square" tIns="28575">
            <a:noAutofit/>
          </a:bodyPr>
          <a:lstStyle/>
          <a:p>
            <a:pPr indent="0" lvl="0" marL="0" marR="0" rtl="0" algn="ctr">
              <a:lnSpc>
                <a:spcPct val="150039"/>
              </a:lnSpc>
              <a:spcBef>
                <a:spcPts val="0"/>
              </a:spcBef>
              <a:spcAft>
                <a:spcPts val="0"/>
              </a:spcAft>
              <a:buClr>
                <a:srgbClr val="333F70"/>
              </a:buClr>
              <a:buSzPts val="800"/>
              <a:buFont typeface="Open Sans"/>
              <a:buNone/>
            </a:pPr>
            <a:r>
              <a:rPr b="0" i="0" lang="en" sz="800" u="none" cap="none" strike="noStrike">
                <a:solidFill>
                  <a:srgbClr val="333F70"/>
                </a:solidFill>
                <a:latin typeface="Open Sans"/>
                <a:ea typeface="Open Sans"/>
                <a:cs typeface="Open Sans"/>
                <a:sym typeface="Open Sans"/>
              </a:rPr>
              <a:t>Lays fosters a culture of continuous improvement, empowering employees to identify and implement process optimizations.</a:t>
            </a:r>
            <a:endParaRPr b="0" i="0" sz="800" u="none" cap="none" strike="noStrike">
              <a:solidFill>
                <a:schemeClr val="dk1"/>
              </a:solidFill>
              <a:latin typeface="Calibri"/>
              <a:ea typeface="Calibri"/>
              <a:cs typeface="Calibri"/>
              <a:sym typeface="Calibri"/>
            </a:endParaRPr>
          </a:p>
        </p:txBody>
      </p:sp>
      <p:pic>
        <p:nvPicPr>
          <p:cNvPr id="429" name="Google Shape;429;p23"/>
          <p:cNvPicPr preferRelativeResize="0"/>
          <p:nvPr/>
        </p:nvPicPr>
        <p:blipFill rotWithShape="1">
          <a:blip r:embed="rId4">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4"/>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4"/>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37" name="Google Shape;437;p24"/>
          <p:cNvPicPr preferRelativeResize="0"/>
          <p:nvPr/>
        </p:nvPicPr>
        <p:blipFill rotWithShape="1">
          <a:blip r:embed="rId3">
            <a:alphaModFix/>
          </a:blip>
          <a:srcRect b="0" l="0" r="0" t="0"/>
          <a:stretch/>
        </p:blipFill>
        <p:spPr>
          <a:xfrm>
            <a:off x="-4762" y="0"/>
            <a:ext cx="3429000" cy="5143500"/>
          </a:xfrm>
          <a:prstGeom prst="rect">
            <a:avLst/>
          </a:prstGeom>
          <a:noFill/>
          <a:ln>
            <a:noFill/>
          </a:ln>
        </p:spPr>
      </p:pic>
      <p:sp>
        <p:nvSpPr>
          <p:cNvPr id="438" name="Google Shape;438;p24"/>
          <p:cNvSpPr/>
          <p:nvPr/>
        </p:nvSpPr>
        <p:spPr>
          <a:xfrm>
            <a:off x="3949749" y="496946"/>
            <a:ext cx="4673400" cy="17967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1B1B27"/>
              </a:buClr>
              <a:buSzPts val="3800"/>
              <a:buFont typeface="Raleway"/>
              <a:buNone/>
            </a:pPr>
            <a:r>
              <a:rPr b="0" i="0" lang="en" sz="3800" u="none" cap="none" strike="noStrike">
                <a:solidFill>
                  <a:srgbClr val="1B1B27"/>
                </a:solidFill>
                <a:latin typeface="Raleway"/>
                <a:ea typeface="Raleway"/>
                <a:cs typeface="Raleway"/>
                <a:sym typeface="Raleway"/>
              </a:rPr>
              <a:t>Service Development at Lays</a:t>
            </a:r>
            <a:endParaRPr b="0" i="0" sz="3800" u="none" cap="none" strike="noStrike">
              <a:solidFill>
                <a:schemeClr val="dk1"/>
              </a:solidFill>
              <a:latin typeface="Calibri"/>
              <a:ea typeface="Calibri"/>
              <a:cs typeface="Calibri"/>
              <a:sym typeface="Calibri"/>
            </a:endParaRPr>
          </a:p>
        </p:txBody>
      </p:sp>
      <p:sp>
        <p:nvSpPr>
          <p:cNvPr id="439" name="Google Shape;439;p24"/>
          <p:cNvSpPr/>
          <p:nvPr/>
        </p:nvSpPr>
        <p:spPr>
          <a:xfrm>
            <a:off x="3949749" y="2958033"/>
            <a:ext cx="4673400" cy="8331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 Lays is known for its innovative approach to product development, constantly exploring new flavors and formulations to delight its customers. The service development team works closely with R&amp;D to identify emerging trends and translate them into exciting new chip offerings.</a:t>
            </a:r>
            <a:endParaRPr b="0" i="0" sz="1100" u="none" cap="none" strike="noStrike">
              <a:solidFill>
                <a:schemeClr val="dk1"/>
              </a:solidFill>
              <a:latin typeface="Calibri"/>
              <a:ea typeface="Calibri"/>
              <a:cs typeface="Calibri"/>
              <a:sym typeface="Calibri"/>
            </a:endParaRPr>
          </a:p>
        </p:txBody>
      </p:sp>
      <p:sp>
        <p:nvSpPr>
          <p:cNvPr id="440" name="Google Shape;440;p24"/>
          <p:cNvSpPr/>
          <p:nvPr/>
        </p:nvSpPr>
        <p:spPr>
          <a:xfrm>
            <a:off x="3949749" y="3957786"/>
            <a:ext cx="222000" cy="2220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24"/>
          <p:cNvPicPr preferRelativeResize="0"/>
          <p:nvPr/>
        </p:nvPicPr>
        <p:blipFill rotWithShape="1">
          <a:blip r:embed="rId4">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5"/>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5"/>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5"/>
          <p:cNvSpPr/>
          <p:nvPr/>
        </p:nvSpPr>
        <p:spPr>
          <a:xfrm>
            <a:off x="1273746" y="1315938"/>
            <a:ext cx="3471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en" sz="2700" u="none" cap="none" strike="noStrike">
                <a:solidFill>
                  <a:srgbClr val="1B1B27"/>
                </a:solidFill>
                <a:latin typeface="Raleway"/>
                <a:ea typeface="Raleway"/>
                <a:cs typeface="Raleway"/>
                <a:sym typeface="Raleway"/>
              </a:rPr>
              <a:t>Product Innovation</a:t>
            </a:r>
            <a:endParaRPr b="0" i="0" sz="2700" u="none" cap="none" strike="noStrike">
              <a:solidFill>
                <a:schemeClr val="dk1"/>
              </a:solidFill>
              <a:latin typeface="Calibri"/>
              <a:ea typeface="Calibri"/>
              <a:cs typeface="Calibri"/>
              <a:sym typeface="Calibri"/>
            </a:endParaRPr>
          </a:p>
        </p:txBody>
      </p:sp>
      <p:sp>
        <p:nvSpPr>
          <p:cNvPr id="450" name="Google Shape;450;p25"/>
          <p:cNvSpPr/>
          <p:nvPr/>
        </p:nvSpPr>
        <p:spPr>
          <a:xfrm>
            <a:off x="1273746" y="2097063"/>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Culinary Inspiration</a:t>
            </a:r>
            <a:endParaRPr b="0" i="0" sz="1400" u="none" cap="none" strike="noStrike">
              <a:solidFill>
                <a:schemeClr val="dk1"/>
              </a:solidFill>
              <a:latin typeface="Calibri"/>
              <a:ea typeface="Calibri"/>
              <a:cs typeface="Calibri"/>
              <a:sym typeface="Calibri"/>
            </a:endParaRPr>
          </a:p>
        </p:txBody>
      </p:sp>
      <p:sp>
        <p:nvSpPr>
          <p:cNvPr id="451" name="Google Shape;451;p25"/>
          <p:cNvSpPr/>
          <p:nvPr/>
        </p:nvSpPr>
        <p:spPr>
          <a:xfrm>
            <a:off x="1273746" y="2452911"/>
            <a:ext cx="19728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The Lays team draws inspiration from global cuisines, local flavors, and food trends to ideate unique chip varieties that tantalize the taste buds.</a:t>
            </a:r>
            <a:endParaRPr b="0" i="0" sz="1100" u="none" cap="none" strike="noStrike">
              <a:solidFill>
                <a:schemeClr val="dk1"/>
              </a:solidFill>
              <a:latin typeface="Calibri"/>
              <a:ea typeface="Calibri"/>
              <a:cs typeface="Calibri"/>
              <a:sym typeface="Calibri"/>
            </a:endParaRPr>
          </a:p>
        </p:txBody>
      </p:sp>
      <p:sp>
        <p:nvSpPr>
          <p:cNvPr id="452" name="Google Shape;452;p25"/>
          <p:cNvSpPr/>
          <p:nvPr/>
        </p:nvSpPr>
        <p:spPr>
          <a:xfrm>
            <a:off x="3589957" y="2097063"/>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Consumer Insights</a:t>
            </a:r>
            <a:endParaRPr b="0" i="0" sz="1400" u="none" cap="none" strike="noStrike">
              <a:solidFill>
                <a:schemeClr val="dk1"/>
              </a:solidFill>
              <a:latin typeface="Calibri"/>
              <a:ea typeface="Calibri"/>
              <a:cs typeface="Calibri"/>
              <a:sym typeface="Calibri"/>
            </a:endParaRPr>
          </a:p>
        </p:txBody>
      </p:sp>
      <p:sp>
        <p:nvSpPr>
          <p:cNvPr id="453" name="Google Shape;453;p25"/>
          <p:cNvSpPr/>
          <p:nvPr/>
        </p:nvSpPr>
        <p:spPr>
          <a:xfrm>
            <a:off x="3589957" y="2452911"/>
            <a:ext cx="1972800" cy="12498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Extensive market research and customer feedback help guide the innovation process, ensuring Lays products align with evolving consumer preferences.</a:t>
            </a:r>
            <a:endParaRPr b="0" i="0" sz="1100" u="none" cap="none" strike="noStrike">
              <a:solidFill>
                <a:schemeClr val="dk1"/>
              </a:solidFill>
              <a:latin typeface="Calibri"/>
              <a:ea typeface="Calibri"/>
              <a:cs typeface="Calibri"/>
              <a:sym typeface="Calibri"/>
            </a:endParaRPr>
          </a:p>
        </p:txBody>
      </p:sp>
      <p:sp>
        <p:nvSpPr>
          <p:cNvPr id="454" name="Google Shape;454;p25"/>
          <p:cNvSpPr/>
          <p:nvPr/>
        </p:nvSpPr>
        <p:spPr>
          <a:xfrm>
            <a:off x="5906170" y="2097063"/>
            <a:ext cx="1735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1400"/>
              <a:buFont typeface="Raleway"/>
              <a:buNone/>
            </a:pPr>
            <a:r>
              <a:rPr b="0" i="0" lang="en" sz="1400" u="none" cap="none" strike="noStrike">
                <a:solidFill>
                  <a:srgbClr val="1B1B27"/>
                </a:solidFill>
                <a:latin typeface="Raleway"/>
                <a:ea typeface="Raleway"/>
                <a:cs typeface="Raleway"/>
                <a:sym typeface="Raleway"/>
              </a:rPr>
              <a:t>Agile Development</a:t>
            </a:r>
            <a:endParaRPr b="0" i="0" sz="1400" u="none" cap="none" strike="noStrike">
              <a:solidFill>
                <a:schemeClr val="dk1"/>
              </a:solidFill>
              <a:latin typeface="Calibri"/>
              <a:ea typeface="Calibri"/>
              <a:cs typeface="Calibri"/>
              <a:sym typeface="Calibri"/>
            </a:endParaRPr>
          </a:p>
        </p:txBody>
      </p:sp>
      <p:sp>
        <p:nvSpPr>
          <p:cNvPr id="455" name="Google Shape;455;p25"/>
          <p:cNvSpPr/>
          <p:nvPr/>
        </p:nvSpPr>
        <p:spPr>
          <a:xfrm>
            <a:off x="5906170" y="2452911"/>
            <a:ext cx="19728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The service development process is highly iterative, allowing the team to quickly prototype, test, and refine new chip concepts.</a:t>
            </a:r>
            <a:endParaRPr b="0" i="0" sz="1100" u="none" cap="none" strike="noStrike">
              <a:solidFill>
                <a:schemeClr val="dk1"/>
              </a:solidFill>
              <a:latin typeface="Calibri"/>
              <a:ea typeface="Calibri"/>
              <a:cs typeface="Calibri"/>
              <a:sym typeface="Calibri"/>
            </a:endParaRPr>
          </a:p>
        </p:txBody>
      </p:sp>
      <p:pic>
        <p:nvPicPr>
          <p:cNvPr id="456" name="Google Shape;456;p25"/>
          <p:cNvPicPr preferRelativeResize="0"/>
          <p:nvPr/>
        </p:nvPicPr>
        <p:blipFill rotWithShape="1">
          <a:blip r:embed="rId3">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6"/>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6"/>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64" name="Google Shape;464;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5" name="Google Shape;465;p26"/>
          <p:cNvSpPr/>
          <p:nvPr/>
        </p:nvSpPr>
        <p:spPr>
          <a:xfrm>
            <a:off x="0" y="0"/>
            <a:ext cx="9144000" cy="5143500"/>
          </a:xfrm>
          <a:prstGeom prst="rect">
            <a:avLst/>
          </a:prstGeom>
          <a:solidFill>
            <a:srgbClr val="FFFFFF">
              <a:alpha val="84705"/>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6"/>
          <p:cNvSpPr/>
          <p:nvPr/>
        </p:nvSpPr>
        <p:spPr>
          <a:xfrm>
            <a:off x="1234421" y="426584"/>
            <a:ext cx="3509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en" sz="2700" u="none" cap="none" strike="noStrike">
                <a:solidFill>
                  <a:srgbClr val="1B1B27"/>
                </a:solidFill>
                <a:latin typeface="Raleway"/>
                <a:ea typeface="Raleway"/>
                <a:cs typeface="Raleway"/>
                <a:sym typeface="Raleway"/>
              </a:rPr>
              <a:t>Operational Efficiency</a:t>
            </a:r>
            <a:endParaRPr b="0" i="0" sz="2700" u="none" cap="none" strike="noStrike">
              <a:solidFill>
                <a:schemeClr val="dk1"/>
              </a:solidFill>
              <a:latin typeface="Calibri"/>
              <a:ea typeface="Calibri"/>
              <a:cs typeface="Calibri"/>
              <a:sym typeface="Calibri"/>
            </a:endParaRPr>
          </a:p>
        </p:txBody>
      </p:sp>
      <p:pic>
        <p:nvPicPr>
          <p:cNvPr descr="preencoded.png" id="467" name="Google Shape;467;p26"/>
          <p:cNvPicPr preferRelativeResize="0"/>
          <p:nvPr/>
        </p:nvPicPr>
        <p:blipFill rotWithShape="1">
          <a:blip r:embed="rId4">
            <a:alphaModFix/>
          </a:blip>
          <a:srcRect b="0" l="0" r="0" t="0"/>
          <a:stretch/>
        </p:blipFill>
        <p:spPr>
          <a:xfrm>
            <a:off x="1273746" y="1666578"/>
            <a:ext cx="2198787" cy="555426"/>
          </a:xfrm>
          <a:prstGeom prst="rect">
            <a:avLst/>
          </a:prstGeom>
          <a:noFill/>
          <a:ln>
            <a:noFill/>
          </a:ln>
        </p:spPr>
      </p:pic>
      <p:sp>
        <p:nvSpPr>
          <p:cNvPr id="468" name="Google Shape;468;p26"/>
          <p:cNvSpPr/>
          <p:nvPr/>
        </p:nvSpPr>
        <p:spPr>
          <a:xfrm>
            <a:off x="1412602" y="2430289"/>
            <a:ext cx="1742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Optimized Production</a:t>
            </a:r>
            <a:endParaRPr b="0" i="0" sz="1400" u="none" cap="none" strike="noStrike">
              <a:solidFill>
                <a:schemeClr val="dk1"/>
              </a:solidFill>
              <a:latin typeface="Calibri"/>
              <a:ea typeface="Calibri"/>
              <a:cs typeface="Calibri"/>
              <a:sym typeface="Calibri"/>
            </a:endParaRPr>
          </a:p>
        </p:txBody>
      </p:sp>
      <p:sp>
        <p:nvSpPr>
          <p:cNvPr id="469" name="Google Shape;469;p26"/>
          <p:cNvSpPr/>
          <p:nvPr/>
        </p:nvSpPr>
        <p:spPr>
          <a:xfrm>
            <a:off x="1323052" y="3155249"/>
            <a:ext cx="19212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has streamlined its manufacturing processes to enhance productivity and ensure consistent quality across its chip varieties.</a:t>
            </a:r>
            <a:endParaRPr b="0" i="0" sz="1100" u="none" cap="none" strike="noStrike">
              <a:solidFill>
                <a:schemeClr val="dk1"/>
              </a:solidFill>
              <a:latin typeface="Calibri"/>
              <a:ea typeface="Calibri"/>
              <a:cs typeface="Calibri"/>
              <a:sym typeface="Calibri"/>
            </a:endParaRPr>
          </a:p>
        </p:txBody>
      </p:sp>
      <p:pic>
        <p:nvPicPr>
          <p:cNvPr descr="preencoded.png" id="470" name="Google Shape;470;p26"/>
          <p:cNvPicPr preferRelativeResize="0"/>
          <p:nvPr/>
        </p:nvPicPr>
        <p:blipFill rotWithShape="1">
          <a:blip r:embed="rId5">
            <a:alphaModFix/>
          </a:blip>
          <a:srcRect b="0" l="0" r="0" t="0"/>
          <a:stretch/>
        </p:blipFill>
        <p:spPr>
          <a:xfrm>
            <a:off x="3472532" y="1666578"/>
            <a:ext cx="2198861" cy="555426"/>
          </a:xfrm>
          <a:prstGeom prst="rect">
            <a:avLst/>
          </a:prstGeom>
          <a:noFill/>
          <a:ln>
            <a:noFill/>
          </a:ln>
        </p:spPr>
      </p:pic>
      <p:sp>
        <p:nvSpPr>
          <p:cNvPr id="471" name="Google Shape;471;p26"/>
          <p:cNvSpPr/>
          <p:nvPr/>
        </p:nvSpPr>
        <p:spPr>
          <a:xfrm>
            <a:off x="3611389" y="2430289"/>
            <a:ext cx="1887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Supply Chain Synergies</a:t>
            </a:r>
            <a:endParaRPr b="0" i="0" sz="1400" u="none" cap="none" strike="noStrike">
              <a:solidFill>
                <a:schemeClr val="dk1"/>
              </a:solidFill>
              <a:latin typeface="Calibri"/>
              <a:ea typeface="Calibri"/>
              <a:cs typeface="Calibri"/>
              <a:sym typeface="Calibri"/>
            </a:endParaRPr>
          </a:p>
        </p:txBody>
      </p:sp>
      <p:sp>
        <p:nvSpPr>
          <p:cNvPr id="472" name="Google Shape;472;p26"/>
          <p:cNvSpPr/>
          <p:nvPr/>
        </p:nvSpPr>
        <p:spPr>
          <a:xfrm>
            <a:off x="3566639" y="3092324"/>
            <a:ext cx="1921200" cy="12498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The company leverages its global logistics network to efficiently source ingredients and distribute products, minimizing costs and environmental impact.</a:t>
            </a:r>
            <a:endParaRPr b="0" i="0" sz="1100" u="none" cap="none" strike="noStrike">
              <a:solidFill>
                <a:schemeClr val="dk1"/>
              </a:solidFill>
              <a:latin typeface="Calibri"/>
              <a:ea typeface="Calibri"/>
              <a:cs typeface="Calibri"/>
              <a:sym typeface="Calibri"/>
            </a:endParaRPr>
          </a:p>
        </p:txBody>
      </p:sp>
      <p:pic>
        <p:nvPicPr>
          <p:cNvPr descr="preencoded.png" id="473" name="Google Shape;473;p26"/>
          <p:cNvPicPr preferRelativeResize="0"/>
          <p:nvPr/>
        </p:nvPicPr>
        <p:blipFill rotWithShape="1">
          <a:blip r:embed="rId6">
            <a:alphaModFix/>
          </a:blip>
          <a:srcRect b="0" l="0" r="0" t="0"/>
          <a:stretch/>
        </p:blipFill>
        <p:spPr>
          <a:xfrm>
            <a:off x="5671393" y="1666578"/>
            <a:ext cx="2198861" cy="555426"/>
          </a:xfrm>
          <a:prstGeom prst="rect">
            <a:avLst/>
          </a:prstGeom>
          <a:noFill/>
          <a:ln>
            <a:noFill/>
          </a:ln>
        </p:spPr>
      </p:pic>
      <p:sp>
        <p:nvSpPr>
          <p:cNvPr id="474" name="Google Shape;474;p26"/>
          <p:cNvSpPr/>
          <p:nvPr/>
        </p:nvSpPr>
        <p:spPr>
          <a:xfrm>
            <a:off x="5810250" y="2430289"/>
            <a:ext cx="1843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en" sz="1400" u="none" cap="none" strike="noStrike">
                <a:solidFill>
                  <a:srgbClr val="3C3939"/>
                </a:solidFill>
                <a:latin typeface="Raleway"/>
                <a:ea typeface="Raleway"/>
                <a:cs typeface="Raleway"/>
                <a:sym typeface="Raleway"/>
              </a:rPr>
              <a:t>Sustainability Initiatives</a:t>
            </a:r>
            <a:endParaRPr b="0" i="0" sz="1400" u="none" cap="none" strike="noStrike">
              <a:solidFill>
                <a:schemeClr val="dk1"/>
              </a:solidFill>
              <a:latin typeface="Calibri"/>
              <a:ea typeface="Calibri"/>
              <a:cs typeface="Calibri"/>
              <a:sym typeface="Calibri"/>
            </a:endParaRPr>
          </a:p>
        </p:txBody>
      </p:sp>
      <p:sp>
        <p:nvSpPr>
          <p:cNvPr id="475" name="Google Shape;475;p26"/>
          <p:cNvSpPr/>
          <p:nvPr/>
        </p:nvSpPr>
        <p:spPr>
          <a:xfrm>
            <a:off x="5810250" y="3092324"/>
            <a:ext cx="1921200" cy="1041300"/>
          </a:xfrm>
          <a:prstGeom prst="rect">
            <a:avLst/>
          </a:prstGeom>
          <a:noFill/>
          <a:ln>
            <a:noFill/>
          </a:ln>
        </p:spPr>
        <p:txBody>
          <a:bodyPr anchorCtr="0" anchor="t" bIns="28575" lIns="57150" spcFirstLastPara="1" rIns="57150" wrap="square" tIns="28575">
            <a:noAutofit/>
          </a:bodyPr>
          <a:lstStyle/>
          <a:p>
            <a:pPr indent="0" lvl="0" marL="0" marR="0" rtl="0" algn="l">
              <a:lnSpc>
                <a:spcPct val="149942"/>
              </a:lnSpc>
              <a:spcBef>
                <a:spcPts val="0"/>
              </a:spcBef>
              <a:spcAft>
                <a:spcPts val="0"/>
              </a:spcAft>
              <a:buClr>
                <a:srgbClr val="3C3939"/>
              </a:buClr>
              <a:buSzPts val="1100"/>
              <a:buFont typeface="Roboto"/>
              <a:buNone/>
            </a:pPr>
            <a:r>
              <a:rPr b="0" i="0" lang="en" sz="1100" u="none" cap="none" strike="noStrike">
                <a:solidFill>
                  <a:srgbClr val="3C3939"/>
                </a:solidFill>
                <a:latin typeface="Roboto"/>
                <a:ea typeface="Roboto"/>
                <a:cs typeface="Roboto"/>
                <a:sym typeface="Roboto"/>
              </a:rPr>
              <a:t>Lays is committed to reducing its carbon footprint and promoting sustainable practices throughout its operations.</a:t>
            </a:r>
            <a:endParaRPr b="0" i="0" sz="1100" u="none" cap="none" strike="noStrike">
              <a:solidFill>
                <a:schemeClr val="dk1"/>
              </a:solidFill>
              <a:latin typeface="Calibri"/>
              <a:ea typeface="Calibri"/>
              <a:cs typeface="Calibri"/>
              <a:sym typeface="Calibri"/>
            </a:endParaRPr>
          </a:p>
        </p:txBody>
      </p:sp>
      <p:pic>
        <p:nvPicPr>
          <p:cNvPr id="476" name="Google Shape;476;p26"/>
          <p:cNvPicPr preferRelativeResize="0"/>
          <p:nvPr/>
        </p:nvPicPr>
        <p:blipFill rotWithShape="1">
          <a:blip r:embed="rId7">
            <a:alphaModFix/>
          </a:blip>
          <a:srcRect b="0" l="0" r="0" t="0"/>
          <a:stretch/>
        </p:blipFill>
        <p:spPr>
          <a:xfrm>
            <a:off x="0" y="0"/>
            <a:ext cx="652775" cy="652775"/>
          </a:xfrm>
          <a:prstGeom prst="rect">
            <a:avLst/>
          </a:prstGeom>
          <a:solidFill>
            <a:srgbClr val="0C0C0C"/>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7"/>
          <p:cNvSpPr/>
          <p:nvPr/>
        </p:nvSpPr>
        <p:spPr>
          <a:xfrm>
            <a:off x="0" y="0"/>
            <a:ext cx="9144000" cy="51435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0" y="0"/>
            <a:ext cx="9144000" cy="51435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84" name="Google Shape;484;p27"/>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pic>
        <p:nvPicPr>
          <p:cNvPr descr="preencoded.png" id="485" name="Google Shape;485;p27"/>
          <p:cNvPicPr preferRelativeResize="0"/>
          <p:nvPr/>
        </p:nvPicPr>
        <p:blipFill rotWithShape="1">
          <a:blip r:embed="rId4">
            <a:alphaModFix/>
          </a:blip>
          <a:srcRect b="0" l="0" r="0" t="0"/>
          <a:stretch/>
        </p:blipFill>
        <p:spPr>
          <a:xfrm>
            <a:off x="5865838" y="487263"/>
            <a:ext cx="3127251" cy="4168974"/>
          </a:xfrm>
          <a:prstGeom prst="rect">
            <a:avLst/>
          </a:prstGeom>
          <a:noFill/>
          <a:ln>
            <a:noFill/>
          </a:ln>
        </p:spPr>
      </p:pic>
      <p:sp>
        <p:nvSpPr>
          <p:cNvPr id="486" name="Google Shape;486;p27"/>
          <p:cNvSpPr/>
          <p:nvPr/>
        </p:nvSpPr>
        <p:spPr>
          <a:xfrm>
            <a:off x="422300" y="525140"/>
            <a:ext cx="3385021" cy="396850"/>
          </a:xfrm>
          <a:prstGeom prst="rect">
            <a:avLst/>
          </a:prstGeom>
          <a:noFill/>
          <a:ln>
            <a:noFill/>
          </a:ln>
        </p:spPr>
        <p:txBody>
          <a:bodyPr anchorCtr="0" anchor="t" bIns="45700" lIns="91425" spcFirstLastPara="1" rIns="91425" wrap="square" tIns="45700">
            <a:noAutofit/>
          </a:bodyPr>
          <a:lstStyle/>
          <a:p>
            <a:pPr indent="0" lvl="0" marL="0" marR="0" rtl="0" algn="l">
              <a:lnSpc>
                <a:spcPct val="124990"/>
              </a:lnSpc>
              <a:spcBef>
                <a:spcPts val="0"/>
              </a:spcBef>
              <a:spcAft>
                <a:spcPts val="0"/>
              </a:spcAft>
              <a:buNone/>
            </a:pPr>
            <a:r>
              <a:rPr b="1" i="0" lang="en" sz="2501" u="none" cap="none" strike="noStrike">
                <a:solidFill>
                  <a:srgbClr val="9998FF"/>
                </a:solidFill>
                <a:latin typeface="Barlow"/>
                <a:ea typeface="Barlow"/>
                <a:cs typeface="Barlow"/>
                <a:sym typeface="Barlow"/>
              </a:rPr>
              <a:t>Sustainability Initiatives</a:t>
            </a:r>
            <a:endParaRPr b="0" i="0" sz="2501" u="none" cap="none" strike="noStrike">
              <a:solidFill>
                <a:srgbClr val="000000"/>
              </a:solidFill>
              <a:latin typeface="Arial"/>
              <a:ea typeface="Arial"/>
              <a:cs typeface="Arial"/>
              <a:sym typeface="Arial"/>
            </a:endParaRPr>
          </a:p>
        </p:txBody>
      </p:sp>
      <p:sp>
        <p:nvSpPr>
          <p:cNvPr id="487" name="Google Shape;487;p27"/>
          <p:cNvSpPr/>
          <p:nvPr/>
        </p:nvSpPr>
        <p:spPr>
          <a:xfrm>
            <a:off x="422300" y="1102965"/>
            <a:ext cx="4870401" cy="1091357"/>
          </a:xfrm>
          <a:prstGeom prst="roundRect">
            <a:avLst>
              <a:gd fmla="val 9951"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542925" y="1223590"/>
            <a:ext cx="1587773" cy="198463"/>
          </a:xfrm>
          <a:prstGeom prst="rect">
            <a:avLst/>
          </a:prstGeom>
          <a:noFill/>
          <a:ln>
            <a:noFill/>
          </a:ln>
        </p:spPr>
        <p:txBody>
          <a:bodyPr anchorCtr="0" anchor="t" bIns="45700" lIns="91425" spcFirstLastPara="1" rIns="91425" wrap="square" tIns="45700">
            <a:noAutofit/>
          </a:bodyPr>
          <a:lstStyle/>
          <a:p>
            <a:pPr indent="0" lvl="0" marL="0" marR="0" rtl="0" algn="l">
              <a:lnSpc>
                <a:spcPct val="125039"/>
              </a:lnSpc>
              <a:spcBef>
                <a:spcPts val="0"/>
              </a:spcBef>
              <a:spcAft>
                <a:spcPts val="0"/>
              </a:spcAft>
              <a:buNone/>
            </a:pPr>
            <a:r>
              <a:rPr b="1" i="0" lang="en" sz="1250" u="none" cap="none" strike="noStrike">
                <a:solidFill>
                  <a:srgbClr val="EEEFF5"/>
                </a:solidFill>
                <a:latin typeface="Barlow"/>
                <a:ea typeface="Barlow"/>
                <a:cs typeface="Barlow"/>
                <a:sym typeface="Barlow"/>
              </a:rPr>
              <a:t>Sustainable Sourcing</a:t>
            </a:r>
            <a:endParaRPr b="0" i="0" sz="1250" u="none" cap="none" strike="noStrike">
              <a:solidFill>
                <a:srgbClr val="000000"/>
              </a:solidFill>
              <a:latin typeface="Arial"/>
              <a:ea typeface="Arial"/>
              <a:cs typeface="Arial"/>
              <a:sym typeface="Arial"/>
            </a:endParaRPr>
          </a:p>
        </p:txBody>
      </p:sp>
      <p:sp>
        <p:nvSpPr>
          <p:cNvPr id="489" name="Google Shape;489;p27"/>
          <p:cNvSpPr/>
          <p:nvPr/>
        </p:nvSpPr>
        <p:spPr>
          <a:xfrm>
            <a:off x="542925" y="1494383"/>
            <a:ext cx="4629150" cy="579314"/>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950" u="none" cap="none" strike="noStrike">
                <a:solidFill>
                  <a:srgbClr val="EEEFF5"/>
                </a:solidFill>
                <a:latin typeface="Montserrat"/>
                <a:ea typeface="Montserrat"/>
                <a:cs typeface="Montserrat"/>
                <a:sym typeface="Montserrat"/>
              </a:rPr>
              <a:t>Lay's is committed to sourcing potatoes from sustainable farms that prioritize responsible agricultural practices. This includes reducing water use and minimizing environmental impact.</a:t>
            </a:r>
            <a:endParaRPr b="0" i="0" sz="950" u="none" cap="none" strike="noStrike">
              <a:solidFill>
                <a:srgbClr val="000000"/>
              </a:solidFill>
              <a:latin typeface="Arial"/>
              <a:ea typeface="Arial"/>
              <a:cs typeface="Arial"/>
              <a:sym typeface="Arial"/>
            </a:endParaRPr>
          </a:p>
        </p:txBody>
      </p:sp>
      <p:sp>
        <p:nvSpPr>
          <p:cNvPr id="490" name="Google Shape;490;p27"/>
          <p:cNvSpPr/>
          <p:nvPr/>
        </p:nvSpPr>
        <p:spPr>
          <a:xfrm>
            <a:off x="422300" y="2314947"/>
            <a:ext cx="4870401" cy="1091357"/>
          </a:xfrm>
          <a:prstGeom prst="roundRect">
            <a:avLst>
              <a:gd fmla="val 9951"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542925" y="2435572"/>
            <a:ext cx="1587773" cy="198463"/>
          </a:xfrm>
          <a:prstGeom prst="rect">
            <a:avLst/>
          </a:prstGeom>
          <a:noFill/>
          <a:ln>
            <a:noFill/>
          </a:ln>
        </p:spPr>
        <p:txBody>
          <a:bodyPr anchorCtr="0" anchor="t" bIns="45700" lIns="91425" spcFirstLastPara="1" rIns="91425" wrap="square" tIns="45700">
            <a:noAutofit/>
          </a:bodyPr>
          <a:lstStyle/>
          <a:p>
            <a:pPr indent="0" lvl="0" marL="0" marR="0" rtl="0" algn="l">
              <a:lnSpc>
                <a:spcPct val="125039"/>
              </a:lnSpc>
              <a:spcBef>
                <a:spcPts val="0"/>
              </a:spcBef>
              <a:spcAft>
                <a:spcPts val="0"/>
              </a:spcAft>
              <a:buNone/>
            </a:pPr>
            <a:r>
              <a:rPr b="1" i="0" lang="en" sz="1250" u="none" cap="none" strike="noStrike">
                <a:solidFill>
                  <a:srgbClr val="EEEFF5"/>
                </a:solidFill>
                <a:latin typeface="Barlow"/>
                <a:ea typeface="Barlow"/>
                <a:cs typeface="Barlow"/>
                <a:sym typeface="Barlow"/>
              </a:rPr>
              <a:t>Packaging Reduction</a:t>
            </a:r>
            <a:endParaRPr b="0" i="0" sz="1250" u="none" cap="none" strike="noStrike">
              <a:solidFill>
                <a:srgbClr val="000000"/>
              </a:solidFill>
              <a:latin typeface="Arial"/>
              <a:ea typeface="Arial"/>
              <a:cs typeface="Arial"/>
              <a:sym typeface="Arial"/>
            </a:endParaRPr>
          </a:p>
        </p:txBody>
      </p:sp>
      <p:sp>
        <p:nvSpPr>
          <p:cNvPr id="492" name="Google Shape;492;p27"/>
          <p:cNvSpPr/>
          <p:nvPr/>
        </p:nvSpPr>
        <p:spPr>
          <a:xfrm>
            <a:off x="542925" y="2706365"/>
            <a:ext cx="4629150" cy="579314"/>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950" u="none" cap="none" strike="noStrike">
                <a:solidFill>
                  <a:srgbClr val="EEEFF5"/>
                </a:solidFill>
                <a:latin typeface="Montserrat"/>
                <a:ea typeface="Montserrat"/>
                <a:cs typeface="Montserrat"/>
                <a:sym typeface="Montserrat"/>
              </a:rPr>
              <a:t>The company is working to reduce its packaging footprint by using recycled materials and minimizing waste. This includes optimizing packaging sizes and exploring alternative packaging solutions.</a:t>
            </a:r>
            <a:endParaRPr b="0" i="0" sz="950" u="none" cap="none" strike="noStrike">
              <a:solidFill>
                <a:srgbClr val="000000"/>
              </a:solidFill>
              <a:latin typeface="Arial"/>
              <a:ea typeface="Arial"/>
              <a:cs typeface="Arial"/>
              <a:sym typeface="Arial"/>
            </a:endParaRPr>
          </a:p>
        </p:txBody>
      </p:sp>
      <p:sp>
        <p:nvSpPr>
          <p:cNvPr id="493" name="Google Shape;493;p27"/>
          <p:cNvSpPr/>
          <p:nvPr/>
        </p:nvSpPr>
        <p:spPr>
          <a:xfrm>
            <a:off x="422300" y="3526929"/>
            <a:ext cx="4870401" cy="1091357"/>
          </a:xfrm>
          <a:prstGeom prst="roundRect">
            <a:avLst>
              <a:gd fmla="val 9951"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542925" y="3647554"/>
            <a:ext cx="1942505" cy="198463"/>
          </a:xfrm>
          <a:prstGeom prst="rect">
            <a:avLst/>
          </a:prstGeom>
          <a:noFill/>
          <a:ln>
            <a:noFill/>
          </a:ln>
        </p:spPr>
        <p:txBody>
          <a:bodyPr anchorCtr="0" anchor="t" bIns="45700" lIns="91425" spcFirstLastPara="1" rIns="91425" wrap="square" tIns="45700">
            <a:noAutofit/>
          </a:bodyPr>
          <a:lstStyle/>
          <a:p>
            <a:pPr indent="0" lvl="0" marL="0" marR="0" rtl="0" algn="l">
              <a:lnSpc>
                <a:spcPct val="125039"/>
              </a:lnSpc>
              <a:spcBef>
                <a:spcPts val="0"/>
              </a:spcBef>
              <a:spcAft>
                <a:spcPts val="0"/>
              </a:spcAft>
              <a:buNone/>
            </a:pPr>
            <a:r>
              <a:rPr b="1" i="0" lang="en" sz="1250" u="none" cap="none" strike="noStrike">
                <a:solidFill>
                  <a:srgbClr val="EEEFF5"/>
                </a:solidFill>
                <a:latin typeface="Barlow"/>
                <a:ea typeface="Barlow"/>
                <a:cs typeface="Barlow"/>
                <a:sym typeface="Barlow"/>
              </a:rPr>
              <a:t>Carbon Footprint Reduction</a:t>
            </a:r>
            <a:endParaRPr b="0" i="0" sz="1250" u="none" cap="none" strike="noStrike">
              <a:solidFill>
                <a:srgbClr val="000000"/>
              </a:solidFill>
              <a:latin typeface="Arial"/>
              <a:ea typeface="Arial"/>
              <a:cs typeface="Arial"/>
              <a:sym typeface="Arial"/>
            </a:endParaRPr>
          </a:p>
        </p:txBody>
      </p:sp>
      <p:sp>
        <p:nvSpPr>
          <p:cNvPr id="495" name="Google Shape;495;p27"/>
          <p:cNvSpPr/>
          <p:nvPr/>
        </p:nvSpPr>
        <p:spPr>
          <a:xfrm>
            <a:off x="542925" y="3918347"/>
            <a:ext cx="4629150" cy="579314"/>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950" u="none" cap="none" strike="noStrike">
                <a:solidFill>
                  <a:srgbClr val="EEEFF5"/>
                </a:solidFill>
                <a:latin typeface="Montserrat"/>
                <a:ea typeface="Montserrat"/>
                <a:cs typeface="Montserrat"/>
                <a:sym typeface="Montserrat"/>
              </a:rPr>
              <a:t>Lay's is focused on reducing its carbon footprint across its operations. This includes optimizing energy use in its factories and exploring renewable energy sources.</a:t>
            </a:r>
            <a:endParaRPr b="0" i="0" sz="95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preencoded.png" id="501" name="Google Shape;501;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2" name="Google Shape;502;p28"/>
          <p:cNvSpPr/>
          <p:nvPr/>
        </p:nvSpPr>
        <p:spPr>
          <a:xfrm>
            <a:off x="0" y="0"/>
            <a:ext cx="9144000" cy="5143500"/>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03" name="Google Shape;503;p28"/>
          <p:cNvPicPr preferRelativeResize="0"/>
          <p:nvPr/>
        </p:nvPicPr>
        <p:blipFill rotWithShape="1">
          <a:blip r:embed="rId4">
            <a:alphaModFix/>
          </a:blip>
          <a:srcRect b="0" l="0" r="0" t="0"/>
          <a:stretch/>
        </p:blipFill>
        <p:spPr>
          <a:xfrm>
            <a:off x="0" y="0"/>
            <a:ext cx="9144000" cy="1597447"/>
          </a:xfrm>
          <a:prstGeom prst="rect">
            <a:avLst/>
          </a:prstGeom>
          <a:noFill/>
          <a:ln>
            <a:noFill/>
          </a:ln>
        </p:spPr>
      </p:pic>
      <p:sp>
        <p:nvSpPr>
          <p:cNvPr id="504" name="Google Shape;504;p28"/>
          <p:cNvSpPr/>
          <p:nvPr/>
        </p:nvSpPr>
        <p:spPr>
          <a:xfrm>
            <a:off x="1469306" y="1949053"/>
            <a:ext cx="4066729" cy="35495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None/>
            </a:pPr>
            <a:r>
              <a:rPr b="1" i="0" lang="en" sz="2236" u="none" cap="none" strike="noStrike">
                <a:solidFill>
                  <a:srgbClr val="F0FCFF"/>
                </a:solidFill>
                <a:latin typeface="Spline Sans"/>
                <a:ea typeface="Spline Sans"/>
                <a:cs typeface="Spline Sans"/>
                <a:sym typeface="Spline Sans"/>
              </a:rPr>
              <a:t>Quality Assurance and Control</a:t>
            </a:r>
            <a:endParaRPr b="0" i="0" sz="2236" u="none" cap="none" strike="noStrike">
              <a:solidFill>
                <a:srgbClr val="000000"/>
              </a:solidFill>
              <a:latin typeface="Arial"/>
              <a:ea typeface="Arial"/>
              <a:cs typeface="Arial"/>
              <a:sym typeface="Arial"/>
            </a:endParaRPr>
          </a:p>
        </p:txBody>
      </p:sp>
      <p:sp>
        <p:nvSpPr>
          <p:cNvPr id="505" name="Google Shape;505;p28"/>
          <p:cNvSpPr/>
          <p:nvPr/>
        </p:nvSpPr>
        <p:spPr>
          <a:xfrm>
            <a:off x="1469306" y="2495699"/>
            <a:ext cx="6205314" cy="2296121"/>
          </a:xfrm>
          <a:prstGeom prst="roundRect">
            <a:avLst>
              <a:gd fmla="val 8349"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1474069" y="2500461"/>
            <a:ext cx="6195789" cy="57164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1601912" y="2581871"/>
            <a:ext cx="2839938" cy="204416"/>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Ingredient Testing</a:t>
            </a:r>
            <a:endParaRPr b="0" i="0" sz="1006" u="none" cap="none" strike="noStrike">
              <a:solidFill>
                <a:srgbClr val="000000"/>
              </a:solidFill>
              <a:latin typeface="Arial"/>
              <a:ea typeface="Arial"/>
              <a:cs typeface="Arial"/>
              <a:sym typeface="Arial"/>
            </a:endParaRPr>
          </a:p>
        </p:txBody>
      </p:sp>
      <p:sp>
        <p:nvSpPr>
          <p:cNvPr id="508" name="Google Shape;508;p28"/>
          <p:cNvSpPr/>
          <p:nvPr/>
        </p:nvSpPr>
        <p:spPr>
          <a:xfrm>
            <a:off x="4702150" y="2581871"/>
            <a:ext cx="2839938" cy="408831"/>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Rigorous testing of raw materials to ensure quality and safety</a:t>
            </a:r>
            <a:endParaRPr b="0" i="0" sz="1006" u="none" cap="none" strike="noStrike">
              <a:solidFill>
                <a:srgbClr val="000000"/>
              </a:solidFill>
              <a:latin typeface="Arial"/>
              <a:ea typeface="Arial"/>
              <a:cs typeface="Arial"/>
              <a:sym typeface="Arial"/>
            </a:endParaRPr>
          </a:p>
        </p:txBody>
      </p:sp>
      <p:sp>
        <p:nvSpPr>
          <p:cNvPr id="509" name="Google Shape;509;p28"/>
          <p:cNvSpPr/>
          <p:nvPr/>
        </p:nvSpPr>
        <p:spPr>
          <a:xfrm>
            <a:off x="1474069" y="3072110"/>
            <a:ext cx="6195789" cy="57164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1601912" y="3153520"/>
            <a:ext cx="2839938" cy="204416"/>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Production Process Monitoring</a:t>
            </a:r>
            <a:endParaRPr b="0" i="0" sz="1006" u="none" cap="none" strike="noStrike">
              <a:solidFill>
                <a:srgbClr val="000000"/>
              </a:solidFill>
              <a:latin typeface="Arial"/>
              <a:ea typeface="Arial"/>
              <a:cs typeface="Arial"/>
              <a:sym typeface="Arial"/>
            </a:endParaRPr>
          </a:p>
        </p:txBody>
      </p:sp>
      <p:sp>
        <p:nvSpPr>
          <p:cNvPr id="511" name="Google Shape;511;p28"/>
          <p:cNvSpPr/>
          <p:nvPr/>
        </p:nvSpPr>
        <p:spPr>
          <a:xfrm>
            <a:off x="4702150" y="3153520"/>
            <a:ext cx="2839938" cy="408831"/>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Monitoring all stages of the production process to maintain quality standards</a:t>
            </a:r>
            <a:endParaRPr b="0" i="0" sz="1006" u="none" cap="none" strike="noStrike">
              <a:solidFill>
                <a:srgbClr val="000000"/>
              </a:solidFill>
              <a:latin typeface="Arial"/>
              <a:ea typeface="Arial"/>
              <a:cs typeface="Arial"/>
              <a:sym typeface="Arial"/>
            </a:endParaRPr>
          </a:p>
        </p:txBody>
      </p:sp>
      <p:sp>
        <p:nvSpPr>
          <p:cNvPr id="512" name="Google Shape;512;p28"/>
          <p:cNvSpPr/>
          <p:nvPr/>
        </p:nvSpPr>
        <p:spPr>
          <a:xfrm>
            <a:off x="1474069" y="3643759"/>
            <a:ext cx="6195789" cy="57164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1601912" y="3725168"/>
            <a:ext cx="2839938" cy="204416"/>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Product Inspection</a:t>
            </a:r>
            <a:endParaRPr b="0" i="0" sz="1006" u="none" cap="none" strike="noStrike">
              <a:solidFill>
                <a:srgbClr val="000000"/>
              </a:solidFill>
              <a:latin typeface="Arial"/>
              <a:ea typeface="Arial"/>
              <a:cs typeface="Arial"/>
              <a:sym typeface="Arial"/>
            </a:endParaRPr>
          </a:p>
        </p:txBody>
      </p:sp>
      <p:sp>
        <p:nvSpPr>
          <p:cNvPr id="514" name="Google Shape;514;p28"/>
          <p:cNvSpPr/>
          <p:nvPr/>
        </p:nvSpPr>
        <p:spPr>
          <a:xfrm>
            <a:off x="4702150" y="3725168"/>
            <a:ext cx="2839938" cy="408831"/>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Thorough inspection of finished products to ensure compliance with quality standards</a:t>
            </a:r>
            <a:endParaRPr b="0" i="0" sz="1006" u="none" cap="none" strike="noStrike">
              <a:solidFill>
                <a:srgbClr val="000000"/>
              </a:solidFill>
              <a:latin typeface="Arial"/>
              <a:ea typeface="Arial"/>
              <a:cs typeface="Arial"/>
              <a:sym typeface="Arial"/>
            </a:endParaRPr>
          </a:p>
        </p:txBody>
      </p:sp>
      <p:sp>
        <p:nvSpPr>
          <p:cNvPr id="515" name="Google Shape;515;p28"/>
          <p:cNvSpPr/>
          <p:nvPr/>
        </p:nvSpPr>
        <p:spPr>
          <a:xfrm>
            <a:off x="1474069" y="4215408"/>
            <a:ext cx="6195789" cy="57164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1601912" y="4296817"/>
            <a:ext cx="2839938" cy="204416"/>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Consumer Feedback Monitoring</a:t>
            </a:r>
            <a:endParaRPr b="0" i="0" sz="1006" u="none" cap="none" strike="noStrike">
              <a:solidFill>
                <a:srgbClr val="000000"/>
              </a:solidFill>
              <a:latin typeface="Arial"/>
              <a:ea typeface="Arial"/>
              <a:cs typeface="Arial"/>
              <a:sym typeface="Arial"/>
            </a:endParaRPr>
          </a:p>
        </p:txBody>
      </p:sp>
      <p:sp>
        <p:nvSpPr>
          <p:cNvPr id="517" name="Google Shape;517;p28"/>
          <p:cNvSpPr/>
          <p:nvPr/>
        </p:nvSpPr>
        <p:spPr>
          <a:xfrm>
            <a:off x="4702150" y="4296817"/>
            <a:ext cx="2839938" cy="408831"/>
          </a:xfrm>
          <a:prstGeom prst="rect">
            <a:avLst/>
          </a:prstGeom>
          <a:noFill/>
          <a:ln>
            <a:noFill/>
          </a:ln>
        </p:spPr>
        <p:txBody>
          <a:bodyPr anchorCtr="0" anchor="t" bIns="45700" lIns="91425" spcFirstLastPara="1" rIns="91425" wrap="square" tIns="45700">
            <a:noAutofit/>
          </a:bodyPr>
          <a:lstStyle/>
          <a:p>
            <a:pPr indent="0" lvl="0" marL="0" marR="0" rtl="0" algn="l">
              <a:lnSpc>
                <a:spcPct val="160039"/>
              </a:lnSpc>
              <a:spcBef>
                <a:spcPts val="0"/>
              </a:spcBef>
              <a:spcAft>
                <a:spcPts val="0"/>
              </a:spcAft>
              <a:buNone/>
            </a:pPr>
            <a:r>
              <a:rPr b="0" i="0" lang="en" sz="1006" u="none" cap="none" strike="noStrike">
                <a:solidFill>
                  <a:srgbClr val="E0E4E6"/>
                </a:solidFill>
                <a:latin typeface="Barlow"/>
                <a:ea typeface="Barlow"/>
                <a:cs typeface="Barlow"/>
                <a:sym typeface="Barlow"/>
              </a:rPr>
              <a:t>Gathering and analyzing consumer feedback to identify areas for improvement</a:t>
            </a:r>
            <a:endParaRPr b="0" i="0" sz="1006"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preencoded.png" id="523" name="Google Shape;523;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24" name="Google Shape;524;p29"/>
          <p:cNvSpPr/>
          <p:nvPr/>
        </p:nvSpPr>
        <p:spPr>
          <a:xfrm>
            <a:off x="0" y="0"/>
            <a:ext cx="9144000" cy="5608886"/>
          </a:xfrm>
          <a:prstGeom prst="rect">
            <a:avLst/>
          </a:prstGeom>
          <a:solidFill>
            <a:srgbClr val="0A081B">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25" name="Google Shape;525;p29"/>
          <p:cNvPicPr preferRelativeResize="0"/>
          <p:nvPr/>
        </p:nvPicPr>
        <p:blipFill rotWithShape="1">
          <a:blip r:embed="rId4">
            <a:alphaModFix/>
          </a:blip>
          <a:srcRect b="0" l="0" r="0" t="0"/>
          <a:stretch/>
        </p:blipFill>
        <p:spPr>
          <a:xfrm>
            <a:off x="5715000" y="0"/>
            <a:ext cx="3429000" cy="5608886"/>
          </a:xfrm>
          <a:prstGeom prst="rect">
            <a:avLst/>
          </a:prstGeom>
          <a:noFill/>
          <a:ln>
            <a:noFill/>
          </a:ln>
        </p:spPr>
      </p:pic>
      <p:pic>
        <p:nvPicPr>
          <p:cNvPr descr="preencoded.png" id="526" name="Google Shape;526;p29"/>
          <p:cNvPicPr preferRelativeResize="0"/>
          <p:nvPr/>
        </p:nvPicPr>
        <p:blipFill rotWithShape="1">
          <a:blip r:embed="rId5">
            <a:alphaModFix/>
          </a:blip>
          <a:srcRect b="0" l="0" r="0" t="0"/>
          <a:stretch/>
        </p:blipFill>
        <p:spPr>
          <a:xfrm>
            <a:off x="5849987" y="1536874"/>
            <a:ext cx="3158951" cy="2535064"/>
          </a:xfrm>
          <a:prstGeom prst="rect">
            <a:avLst/>
          </a:prstGeom>
          <a:noFill/>
          <a:ln>
            <a:noFill/>
          </a:ln>
        </p:spPr>
      </p:pic>
      <p:sp>
        <p:nvSpPr>
          <p:cNvPr id="527" name="Google Shape;527;p29"/>
          <p:cNvSpPr/>
          <p:nvPr/>
        </p:nvSpPr>
        <p:spPr>
          <a:xfrm>
            <a:off x="378023" y="296986"/>
            <a:ext cx="4251945" cy="300038"/>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None/>
            </a:pPr>
            <a:r>
              <a:rPr b="1" i="0" lang="en" sz="1890" u="none" cap="none" strike="noStrike">
                <a:solidFill>
                  <a:srgbClr val="F0FCFF"/>
                </a:solidFill>
                <a:latin typeface="Spline Sans"/>
                <a:ea typeface="Spline Sans"/>
                <a:cs typeface="Spline Sans"/>
                <a:sym typeface="Spline Sans"/>
              </a:rPr>
              <a:t>Future Initiatives and Expansion Plans</a:t>
            </a:r>
            <a:endParaRPr b="0" i="0" sz="1890" u="none" cap="none" strike="noStrike">
              <a:solidFill>
                <a:srgbClr val="000000"/>
              </a:solidFill>
              <a:latin typeface="Arial"/>
              <a:ea typeface="Arial"/>
              <a:cs typeface="Arial"/>
              <a:sym typeface="Arial"/>
            </a:endParaRPr>
          </a:p>
        </p:txBody>
      </p:sp>
      <p:pic>
        <p:nvPicPr>
          <p:cNvPr descr="preencoded.png" id="528" name="Google Shape;528;p29"/>
          <p:cNvPicPr preferRelativeResize="0"/>
          <p:nvPr/>
        </p:nvPicPr>
        <p:blipFill rotWithShape="1">
          <a:blip r:embed="rId6">
            <a:alphaModFix/>
          </a:blip>
          <a:srcRect b="0" l="0" r="0" t="0"/>
          <a:stretch/>
        </p:blipFill>
        <p:spPr>
          <a:xfrm>
            <a:off x="378024" y="759024"/>
            <a:ext cx="269974" cy="269974"/>
          </a:xfrm>
          <a:prstGeom prst="rect">
            <a:avLst/>
          </a:prstGeom>
          <a:noFill/>
          <a:ln>
            <a:noFill/>
          </a:ln>
        </p:spPr>
      </p:pic>
      <p:sp>
        <p:nvSpPr>
          <p:cNvPr id="529" name="Google Shape;529;p29"/>
          <p:cNvSpPr/>
          <p:nvPr/>
        </p:nvSpPr>
        <p:spPr>
          <a:xfrm>
            <a:off x="378023" y="1136972"/>
            <a:ext cx="1508894" cy="150019"/>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None/>
            </a:pPr>
            <a:r>
              <a:rPr b="1" i="0" lang="en" sz="945" u="none" cap="none" strike="noStrike">
                <a:solidFill>
                  <a:srgbClr val="E0E4E6"/>
                </a:solidFill>
                <a:latin typeface="Spline Sans"/>
                <a:ea typeface="Spline Sans"/>
                <a:cs typeface="Spline Sans"/>
                <a:sym typeface="Spline Sans"/>
              </a:rPr>
              <a:t>New Product Development</a:t>
            </a:r>
            <a:endParaRPr b="0" i="0" sz="945" u="none" cap="none" strike="noStrike">
              <a:solidFill>
                <a:srgbClr val="000000"/>
              </a:solidFill>
              <a:latin typeface="Arial"/>
              <a:ea typeface="Arial"/>
              <a:cs typeface="Arial"/>
              <a:sym typeface="Arial"/>
            </a:endParaRPr>
          </a:p>
        </p:txBody>
      </p:sp>
      <p:sp>
        <p:nvSpPr>
          <p:cNvPr id="530" name="Google Shape;530;p29"/>
          <p:cNvSpPr/>
          <p:nvPr/>
        </p:nvSpPr>
        <p:spPr>
          <a:xfrm>
            <a:off x="378024" y="1351731"/>
            <a:ext cx="4958953"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E0E4E6"/>
                </a:solidFill>
                <a:latin typeface="Barlow"/>
                <a:ea typeface="Barlow"/>
                <a:cs typeface="Barlow"/>
                <a:sym typeface="Barlow"/>
              </a:rPr>
              <a:t>Lays continuously innovates and introduces new flavors and product varieties to meet evolving consumer preferences.</a:t>
            </a:r>
            <a:endParaRPr b="0" i="0" sz="851" u="none" cap="none" strike="noStrike">
              <a:solidFill>
                <a:srgbClr val="000000"/>
              </a:solidFill>
              <a:latin typeface="Arial"/>
              <a:ea typeface="Arial"/>
              <a:cs typeface="Arial"/>
              <a:sym typeface="Arial"/>
            </a:endParaRPr>
          </a:p>
        </p:txBody>
      </p:sp>
      <p:pic>
        <p:nvPicPr>
          <p:cNvPr descr="preencoded.png" id="531" name="Google Shape;531;p29"/>
          <p:cNvPicPr preferRelativeResize="0"/>
          <p:nvPr/>
        </p:nvPicPr>
        <p:blipFill rotWithShape="1">
          <a:blip r:embed="rId7">
            <a:alphaModFix/>
          </a:blip>
          <a:srcRect b="0" l="0" r="0" t="0"/>
          <a:stretch/>
        </p:blipFill>
        <p:spPr>
          <a:xfrm>
            <a:off x="378024" y="2021459"/>
            <a:ext cx="269974" cy="269974"/>
          </a:xfrm>
          <a:prstGeom prst="rect">
            <a:avLst/>
          </a:prstGeom>
          <a:noFill/>
          <a:ln>
            <a:noFill/>
          </a:ln>
        </p:spPr>
      </p:pic>
      <p:sp>
        <p:nvSpPr>
          <p:cNvPr id="532" name="Google Shape;532;p29"/>
          <p:cNvSpPr/>
          <p:nvPr/>
        </p:nvSpPr>
        <p:spPr>
          <a:xfrm>
            <a:off x="378023" y="2399407"/>
            <a:ext cx="1200150" cy="150019"/>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None/>
            </a:pPr>
            <a:r>
              <a:rPr b="1" i="0" lang="en" sz="945" u="none" cap="none" strike="noStrike">
                <a:solidFill>
                  <a:srgbClr val="E0E4E6"/>
                </a:solidFill>
                <a:latin typeface="Spline Sans"/>
                <a:ea typeface="Spline Sans"/>
                <a:cs typeface="Spline Sans"/>
                <a:sym typeface="Spline Sans"/>
              </a:rPr>
              <a:t>Global Expansion</a:t>
            </a:r>
            <a:endParaRPr b="0" i="0" sz="945" u="none" cap="none" strike="noStrike">
              <a:solidFill>
                <a:srgbClr val="000000"/>
              </a:solidFill>
              <a:latin typeface="Arial"/>
              <a:ea typeface="Arial"/>
              <a:cs typeface="Arial"/>
              <a:sym typeface="Arial"/>
            </a:endParaRPr>
          </a:p>
        </p:txBody>
      </p:sp>
      <p:sp>
        <p:nvSpPr>
          <p:cNvPr id="533" name="Google Shape;533;p29"/>
          <p:cNvSpPr/>
          <p:nvPr/>
        </p:nvSpPr>
        <p:spPr>
          <a:xfrm>
            <a:off x="378024" y="2614166"/>
            <a:ext cx="4958953" cy="172864"/>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E0E4E6"/>
                </a:solidFill>
                <a:latin typeface="Barlow"/>
                <a:ea typeface="Barlow"/>
                <a:cs typeface="Barlow"/>
                <a:sym typeface="Barlow"/>
              </a:rPr>
              <a:t>Lays continues to expand its presence in new markets, bringing its chips to more consumers worldwide.</a:t>
            </a:r>
            <a:endParaRPr b="0" i="0" sz="851" u="none" cap="none" strike="noStrike">
              <a:solidFill>
                <a:srgbClr val="000000"/>
              </a:solidFill>
              <a:latin typeface="Arial"/>
              <a:ea typeface="Arial"/>
              <a:cs typeface="Arial"/>
              <a:sym typeface="Arial"/>
            </a:endParaRPr>
          </a:p>
        </p:txBody>
      </p:sp>
      <p:pic>
        <p:nvPicPr>
          <p:cNvPr descr="preencoded.png" id="534" name="Google Shape;534;p29"/>
          <p:cNvPicPr preferRelativeResize="0"/>
          <p:nvPr/>
        </p:nvPicPr>
        <p:blipFill rotWithShape="1">
          <a:blip r:embed="rId8">
            <a:alphaModFix/>
          </a:blip>
          <a:srcRect b="0" l="0" r="0" t="0"/>
          <a:stretch/>
        </p:blipFill>
        <p:spPr>
          <a:xfrm>
            <a:off x="378024" y="3111029"/>
            <a:ext cx="269974" cy="269974"/>
          </a:xfrm>
          <a:prstGeom prst="rect">
            <a:avLst/>
          </a:prstGeom>
          <a:noFill/>
          <a:ln>
            <a:noFill/>
          </a:ln>
        </p:spPr>
      </p:pic>
      <p:sp>
        <p:nvSpPr>
          <p:cNvPr id="535" name="Google Shape;535;p29"/>
          <p:cNvSpPr/>
          <p:nvPr/>
        </p:nvSpPr>
        <p:spPr>
          <a:xfrm>
            <a:off x="378023" y="3488977"/>
            <a:ext cx="1368996" cy="150019"/>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None/>
            </a:pPr>
            <a:r>
              <a:rPr b="1" i="0" lang="en" sz="945" u="none" cap="none" strike="noStrike">
                <a:solidFill>
                  <a:srgbClr val="E0E4E6"/>
                </a:solidFill>
                <a:latin typeface="Spline Sans"/>
                <a:ea typeface="Spline Sans"/>
                <a:cs typeface="Spline Sans"/>
                <a:sym typeface="Spline Sans"/>
              </a:rPr>
              <a:t>Sustainability Initiatives</a:t>
            </a:r>
            <a:endParaRPr b="0" i="0" sz="945" u="none" cap="none" strike="noStrike">
              <a:solidFill>
                <a:srgbClr val="000000"/>
              </a:solidFill>
              <a:latin typeface="Arial"/>
              <a:ea typeface="Arial"/>
              <a:cs typeface="Arial"/>
              <a:sym typeface="Arial"/>
            </a:endParaRPr>
          </a:p>
        </p:txBody>
      </p:sp>
      <p:sp>
        <p:nvSpPr>
          <p:cNvPr id="536" name="Google Shape;536;p29"/>
          <p:cNvSpPr/>
          <p:nvPr/>
        </p:nvSpPr>
        <p:spPr>
          <a:xfrm>
            <a:off x="378024" y="3703737"/>
            <a:ext cx="4958953"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E0E4E6"/>
                </a:solidFill>
                <a:latin typeface="Barlow"/>
                <a:ea typeface="Barlow"/>
                <a:cs typeface="Barlow"/>
                <a:sym typeface="Barlow"/>
              </a:rPr>
              <a:t>Lays is committed to sustainable practices, reducing its environmental impact and supporting ethical sourcing.</a:t>
            </a:r>
            <a:endParaRPr b="0" i="0" sz="851" u="none" cap="none" strike="noStrike">
              <a:solidFill>
                <a:srgbClr val="000000"/>
              </a:solidFill>
              <a:latin typeface="Arial"/>
              <a:ea typeface="Arial"/>
              <a:cs typeface="Arial"/>
              <a:sym typeface="Arial"/>
            </a:endParaRPr>
          </a:p>
        </p:txBody>
      </p:sp>
      <p:pic>
        <p:nvPicPr>
          <p:cNvPr descr="preencoded.png" id="537" name="Google Shape;537;p29"/>
          <p:cNvPicPr preferRelativeResize="0"/>
          <p:nvPr/>
        </p:nvPicPr>
        <p:blipFill rotWithShape="1">
          <a:blip r:embed="rId9">
            <a:alphaModFix/>
          </a:blip>
          <a:srcRect b="0" l="0" r="0" t="0"/>
          <a:stretch/>
        </p:blipFill>
        <p:spPr>
          <a:xfrm>
            <a:off x="378024" y="4373464"/>
            <a:ext cx="269974" cy="269974"/>
          </a:xfrm>
          <a:prstGeom prst="rect">
            <a:avLst/>
          </a:prstGeom>
          <a:noFill/>
          <a:ln>
            <a:noFill/>
          </a:ln>
        </p:spPr>
      </p:pic>
      <p:sp>
        <p:nvSpPr>
          <p:cNvPr id="538" name="Google Shape;538;p29"/>
          <p:cNvSpPr/>
          <p:nvPr/>
        </p:nvSpPr>
        <p:spPr>
          <a:xfrm>
            <a:off x="378023" y="4751412"/>
            <a:ext cx="1758851" cy="150019"/>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None/>
            </a:pPr>
            <a:r>
              <a:rPr b="1" i="0" lang="en" sz="945" u="none" cap="none" strike="noStrike">
                <a:solidFill>
                  <a:srgbClr val="E0E4E6"/>
                </a:solidFill>
                <a:latin typeface="Spline Sans"/>
                <a:ea typeface="Spline Sans"/>
                <a:cs typeface="Spline Sans"/>
                <a:sym typeface="Spline Sans"/>
              </a:rPr>
              <a:t>Digital Marketing &amp; Technology</a:t>
            </a:r>
            <a:endParaRPr b="0" i="0" sz="945" u="none" cap="none" strike="noStrike">
              <a:solidFill>
                <a:srgbClr val="000000"/>
              </a:solidFill>
              <a:latin typeface="Arial"/>
              <a:ea typeface="Arial"/>
              <a:cs typeface="Arial"/>
              <a:sym typeface="Arial"/>
            </a:endParaRPr>
          </a:p>
        </p:txBody>
      </p:sp>
      <p:sp>
        <p:nvSpPr>
          <p:cNvPr id="539" name="Google Shape;539;p29"/>
          <p:cNvSpPr/>
          <p:nvPr/>
        </p:nvSpPr>
        <p:spPr>
          <a:xfrm>
            <a:off x="378024" y="4966171"/>
            <a:ext cx="4958953" cy="345728"/>
          </a:xfrm>
          <a:prstGeom prst="rect">
            <a:avLst/>
          </a:prstGeom>
          <a:noFill/>
          <a:ln>
            <a:noFill/>
          </a:ln>
        </p:spPr>
        <p:txBody>
          <a:bodyPr anchorCtr="0" anchor="t" bIns="45700" lIns="91425" spcFirstLastPara="1" rIns="91425" wrap="square" tIns="45700">
            <a:noAutofit/>
          </a:bodyPr>
          <a:lstStyle/>
          <a:p>
            <a:pPr indent="0" lvl="0" marL="0" marR="0" rtl="0" algn="l">
              <a:lnSpc>
                <a:spcPct val="159929"/>
              </a:lnSpc>
              <a:spcBef>
                <a:spcPts val="0"/>
              </a:spcBef>
              <a:spcAft>
                <a:spcPts val="0"/>
              </a:spcAft>
              <a:buNone/>
            </a:pPr>
            <a:r>
              <a:rPr b="0" i="0" lang="en" sz="851" u="none" cap="none" strike="noStrike">
                <a:solidFill>
                  <a:srgbClr val="E0E4E6"/>
                </a:solidFill>
                <a:latin typeface="Barlow"/>
                <a:ea typeface="Barlow"/>
                <a:cs typeface="Barlow"/>
                <a:sym typeface="Barlow"/>
              </a:rPr>
              <a:t>Lays leverages digital marketing and technology to enhance its brand awareness, customer engagement, and sales.</a:t>
            </a:r>
            <a:endParaRPr b="0" i="0" sz="851"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p:nvPr/>
        </p:nvSpPr>
        <p:spPr>
          <a:xfrm>
            <a:off x="0" y="0"/>
            <a:ext cx="9144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341675" y="864275"/>
            <a:ext cx="5119200" cy="4360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15000"/>
              </a:lnSpc>
              <a:spcBef>
                <a:spcPts val="0"/>
              </a:spcBef>
              <a:spcAft>
                <a:spcPts val="12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sp>
        <p:nvSpPr>
          <p:cNvPr id="79" name="Google Shape;79;p3"/>
          <p:cNvSpPr/>
          <p:nvPr/>
        </p:nvSpPr>
        <p:spPr>
          <a:xfrm>
            <a:off x="829025" y="181050"/>
            <a:ext cx="72279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chemeClr val="dk1"/>
                </a:solidFill>
                <a:latin typeface="Arial"/>
                <a:ea typeface="Arial"/>
                <a:cs typeface="Arial"/>
                <a:sym typeface="Arial"/>
              </a:rPr>
              <a:t>Nutritional Value and Raw Ingredients</a:t>
            </a:r>
            <a:endParaRPr b="0" i="0" sz="2800" u="none" cap="none" strike="noStrike">
              <a:solidFill>
                <a:schemeClr val="dk1"/>
              </a:solidFill>
              <a:latin typeface="Arial"/>
              <a:ea typeface="Arial"/>
              <a:cs typeface="Arial"/>
              <a:sym typeface="Arial"/>
            </a:endParaRPr>
          </a:p>
          <a:p>
            <a:pPr indent="0" lvl="0" marL="0" marR="0" rtl="0" algn="l">
              <a:lnSpc>
                <a:spcPct val="125011"/>
              </a:lnSpc>
              <a:spcBef>
                <a:spcPts val="0"/>
              </a:spcBef>
              <a:spcAft>
                <a:spcPts val="0"/>
              </a:spcAft>
              <a:buClr>
                <a:srgbClr val="1B1B27"/>
              </a:buClr>
              <a:buSzPts val="2700"/>
              <a:buFont typeface="Raleway"/>
              <a:buNone/>
            </a:pPr>
            <a:r>
              <a:t/>
            </a:r>
            <a:endParaRPr b="0" i="0" sz="2700" u="none" cap="none" strike="noStrike">
              <a:solidFill>
                <a:schemeClr val="dk1"/>
              </a:solidFill>
              <a:latin typeface="Calibri"/>
              <a:ea typeface="Calibri"/>
              <a:cs typeface="Calibri"/>
              <a:sym typeface="Calibri"/>
            </a:endParaRPr>
          </a:p>
        </p:txBody>
      </p:sp>
      <p:sp>
        <p:nvSpPr>
          <p:cNvPr id="80" name="Google Shape;80;p3"/>
          <p:cNvSpPr/>
          <p:nvPr/>
        </p:nvSpPr>
        <p:spPr>
          <a:xfrm>
            <a:off x="3949750" y="1542501"/>
            <a:ext cx="17358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t/>
            </a:r>
            <a:endParaRPr b="0" i="0" sz="1400" u="none" cap="none" strike="noStrike">
              <a:solidFill>
                <a:schemeClr val="dk1"/>
              </a:solidFill>
              <a:latin typeface="Calibri"/>
              <a:ea typeface="Calibri"/>
              <a:cs typeface="Calibri"/>
              <a:sym typeface="Calibri"/>
            </a:endParaRPr>
          </a:p>
        </p:txBody>
      </p:sp>
      <p:sp>
        <p:nvSpPr>
          <p:cNvPr id="81" name="Google Shape;81;p3"/>
          <p:cNvSpPr/>
          <p:nvPr/>
        </p:nvSpPr>
        <p:spPr>
          <a:xfrm>
            <a:off x="621358" y="3673971"/>
            <a:ext cx="111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t/>
            </a:r>
            <a:endParaRPr b="0" i="0" sz="1600" u="none" cap="none" strike="noStrike">
              <a:solidFill>
                <a:schemeClr val="dk1"/>
              </a:solidFill>
              <a:latin typeface="Calibri"/>
              <a:ea typeface="Calibri"/>
              <a:cs typeface="Calibri"/>
              <a:sym typeface="Calibri"/>
            </a:endParaRPr>
          </a:p>
        </p:txBody>
      </p:sp>
      <p:pic>
        <p:nvPicPr>
          <p:cNvPr id="82" name="Google Shape;82;p3"/>
          <p:cNvPicPr preferRelativeResize="0"/>
          <p:nvPr/>
        </p:nvPicPr>
        <p:blipFill rotWithShape="1">
          <a:blip r:embed="rId3">
            <a:alphaModFix/>
          </a:blip>
          <a:srcRect b="0" l="0" r="0" t="0"/>
          <a:stretch/>
        </p:blipFill>
        <p:spPr>
          <a:xfrm>
            <a:off x="0" y="-47200"/>
            <a:ext cx="652775" cy="652775"/>
          </a:xfrm>
          <a:prstGeom prst="rect">
            <a:avLst/>
          </a:prstGeom>
          <a:solidFill>
            <a:srgbClr val="0C0C0C"/>
          </a:solidFill>
          <a:ln>
            <a:noFill/>
          </a:ln>
        </p:spPr>
      </p:pic>
      <p:pic>
        <p:nvPicPr>
          <p:cNvPr descr="Buy Lays Potato Chips - American Style Cream &amp; Onion Flavour Online at Best  Price of Rs 79.9 - bigbasket" id="83" name="Google Shape;83;p3"/>
          <p:cNvPicPr preferRelativeResize="0"/>
          <p:nvPr/>
        </p:nvPicPr>
        <p:blipFill rotWithShape="1">
          <a:blip r:embed="rId4">
            <a:alphaModFix/>
          </a:blip>
          <a:srcRect b="0" l="0" r="0" t="0"/>
          <a:stretch/>
        </p:blipFill>
        <p:spPr>
          <a:xfrm>
            <a:off x="1799300" y="677700"/>
            <a:ext cx="51435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p:nvPr/>
        </p:nvSpPr>
        <p:spPr>
          <a:xfrm>
            <a:off x="0" y="0"/>
            <a:ext cx="9144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341675" y="864275"/>
            <a:ext cx="5119200" cy="4360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15000"/>
              </a:lnSpc>
              <a:spcBef>
                <a:spcPts val="120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1. Potatoes</a:t>
            </a:r>
            <a:endParaRPr b="0" i="0" sz="1500" u="none" cap="none" strike="noStrike">
              <a:solidFill>
                <a:schemeClr val="dk2"/>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Sourcing: Lay's sources high-quality potatoes from a variety of regions. Key suppliers are often local farmers who meet the company's stringent agricultural standards.</a:t>
            </a:r>
            <a:endParaRPr b="0" i="0" sz="1500" u="none" cap="none" strike="noStrike">
              <a:solidFill>
                <a:schemeClr val="dk2"/>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Selection Criteria: Potatoes are chosen based on their size, shape, and starch content to ensure consistency in texture and flavor.</a:t>
            </a:r>
            <a:endParaRPr b="0" i="0" sz="15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2. Vegetable Oils</a:t>
            </a:r>
            <a:endParaRPr b="0" i="0" sz="1500" u="none" cap="none" strike="noStrike">
              <a:solidFill>
                <a:schemeClr val="dk2"/>
              </a:solidFill>
              <a:latin typeface="Arial"/>
              <a:ea typeface="Arial"/>
              <a:cs typeface="Arial"/>
              <a:sym typeface="Arial"/>
            </a:endParaRPr>
          </a:p>
          <a:p>
            <a:pPr indent="-323850" lvl="0" marL="457200" marR="0" rtl="0" algn="l">
              <a:lnSpc>
                <a:spcPct val="115000"/>
              </a:lnSpc>
              <a:spcBef>
                <a:spcPts val="120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Types: Common oils used include sunflower, corn, and canola oil.</a:t>
            </a:r>
            <a:endParaRPr b="0" i="0" sz="1500" u="none" cap="none" strike="noStrike">
              <a:solidFill>
                <a:schemeClr val="dk2"/>
              </a:solidFill>
              <a:latin typeface="Arial"/>
              <a:ea typeface="Arial"/>
              <a:cs typeface="Arial"/>
              <a:sym typeface="Arial"/>
            </a:endParaRPr>
          </a:p>
          <a:p>
            <a:pPr indent="-323850" lvl="0" marL="4572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Sourcing: These oils are obtained from large agricultural suppliers. The choice of oil can vary based on regional availability and health considerations.</a:t>
            </a:r>
            <a:endParaRPr b="0" i="0" sz="15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sp>
        <p:nvSpPr>
          <p:cNvPr id="91" name="Google Shape;91;p4"/>
          <p:cNvSpPr/>
          <p:nvPr/>
        </p:nvSpPr>
        <p:spPr>
          <a:xfrm>
            <a:off x="829024" y="181058"/>
            <a:ext cx="581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chemeClr val="dk1"/>
                </a:solidFill>
                <a:latin typeface="Arial"/>
                <a:ea typeface="Arial"/>
                <a:cs typeface="Arial"/>
                <a:sym typeface="Arial"/>
              </a:rPr>
              <a:t>Raw Materials Used</a:t>
            </a:r>
            <a:endParaRPr b="0" i="0" sz="2800" u="none" cap="none" strike="noStrike">
              <a:solidFill>
                <a:schemeClr val="dk1"/>
              </a:solidFill>
              <a:latin typeface="Arial"/>
              <a:ea typeface="Arial"/>
              <a:cs typeface="Arial"/>
              <a:sym typeface="Arial"/>
            </a:endParaRPr>
          </a:p>
          <a:p>
            <a:pPr indent="0" lvl="0" marL="0" marR="0" rtl="0" algn="l">
              <a:lnSpc>
                <a:spcPct val="125011"/>
              </a:lnSpc>
              <a:spcBef>
                <a:spcPts val="0"/>
              </a:spcBef>
              <a:spcAft>
                <a:spcPts val="0"/>
              </a:spcAft>
              <a:buClr>
                <a:srgbClr val="1B1B27"/>
              </a:buClr>
              <a:buSzPts val="2700"/>
              <a:buFont typeface="Raleway"/>
              <a:buNone/>
            </a:pPr>
            <a:r>
              <a:t/>
            </a:r>
            <a:endParaRPr b="0" i="0" sz="2700" u="none" cap="none" strike="noStrike">
              <a:solidFill>
                <a:schemeClr val="dk1"/>
              </a:solidFill>
              <a:latin typeface="Calibri"/>
              <a:ea typeface="Calibri"/>
              <a:cs typeface="Calibri"/>
              <a:sym typeface="Calibri"/>
            </a:endParaRPr>
          </a:p>
        </p:txBody>
      </p:sp>
      <p:sp>
        <p:nvSpPr>
          <p:cNvPr id="92" name="Google Shape;92;p4"/>
          <p:cNvSpPr/>
          <p:nvPr/>
        </p:nvSpPr>
        <p:spPr>
          <a:xfrm>
            <a:off x="3949750" y="1542501"/>
            <a:ext cx="17358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t/>
            </a:r>
            <a:endParaRPr b="0" i="0" sz="1400" u="none" cap="none" strike="noStrike">
              <a:solidFill>
                <a:schemeClr val="dk1"/>
              </a:solidFill>
              <a:latin typeface="Calibri"/>
              <a:ea typeface="Calibri"/>
              <a:cs typeface="Calibri"/>
              <a:sym typeface="Calibri"/>
            </a:endParaRPr>
          </a:p>
        </p:txBody>
      </p:sp>
      <p:sp>
        <p:nvSpPr>
          <p:cNvPr id="93" name="Google Shape;93;p4"/>
          <p:cNvSpPr/>
          <p:nvPr/>
        </p:nvSpPr>
        <p:spPr>
          <a:xfrm>
            <a:off x="621358" y="3673971"/>
            <a:ext cx="111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t/>
            </a:r>
            <a:endParaRPr b="0" i="0" sz="1600" u="none" cap="none" strike="noStrike">
              <a:solidFill>
                <a:schemeClr val="dk1"/>
              </a:solidFill>
              <a:latin typeface="Calibri"/>
              <a:ea typeface="Calibri"/>
              <a:cs typeface="Calibri"/>
              <a:sym typeface="Calibri"/>
            </a:endParaRPr>
          </a:p>
        </p:txBody>
      </p:sp>
      <p:pic>
        <p:nvPicPr>
          <p:cNvPr id="94" name="Google Shape;94;p4"/>
          <p:cNvPicPr preferRelativeResize="0"/>
          <p:nvPr/>
        </p:nvPicPr>
        <p:blipFill rotWithShape="1">
          <a:blip r:embed="rId3">
            <a:alphaModFix/>
          </a:blip>
          <a:srcRect b="0" l="0" r="0" t="0"/>
          <a:stretch/>
        </p:blipFill>
        <p:spPr>
          <a:xfrm>
            <a:off x="0" y="-47200"/>
            <a:ext cx="652775" cy="652775"/>
          </a:xfrm>
          <a:prstGeom prst="rect">
            <a:avLst/>
          </a:prstGeom>
          <a:solidFill>
            <a:srgbClr val="0C0C0C"/>
          </a:solidFill>
          <a:ln>
            <a:noFill/>
          </a:ln>
        </p:spPr>
      </p:pic>
      <p:pic>
        <p:nvPicPr>
          <p:cNvPr id="95" name="Google Shape;95;p4"/>
          <p:cNvPicPr preferRelativeResize="0"/>
          <p:nvPr/>
        </p:nvPicPr>
        <p:blipFill rotWithShape="1">
          <a:blip r:embed="rId4">
            <a:alphaModFix/>
          </a:blip>
          <a:srcRect b="0" l="0" r="0" t="0"/>
          <a:stretch/>
        </p:blipFill>
        <p:spPr>
          <a:xfrm>
            <a:off x="5371600" y="972550"/>
            <a:ext cx="3578901" cy="3636500"/>
          </a:xfrm>
          <a:prstGeom prst="rect">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p:nvPr/>
        </p:nvSpPr>
        <p:spPr>
          <a:xfrm>
            <a:off x="0" y="219050"/>
            <a:ext cx="9144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a:off x="341675" y="864275"/>
            <a:ext cx="5119200" cy="4360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just">
              <a:lnSpc>
                <a:spcPct val="115000"/>
              </a:lnSpc>
              <a:spcBef>
                <a:spcPts val="120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3. Seasonings</a:t>
            </a:r>
            <a:endParaRPr b="0" i="0" sz="1500" u="none" cap="none" strike="noStrike">
              <a:solidFill>
                <a:schemeClr val="dk2"/>
              </a:solidFill>
              <a:latin typeface="Arial"/>
              <a:ea typeface="Arial"/>
              <a:cs typeface="Arial"/>
              <a:sym typeface="Arial"/>
            </a:endParaRPr>
          </a:p>
          <a:p>
            <a:pPr indent="-323850" lvl="0" marL="457200" marR="0" rtl="0" algn="just">
              <a:lnSpc>
                <a:spcPct val="115000"/>
              </a:lnSpc>
              <a:spcBef>
                <a:spcPts val="120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Main Ingredients: The American Style Cream &amp; Onion flavor typically includes dried sour cream, onion powder, garlic powder, and various spices.</a:t>
            </a:r>
            <a:endParaRPr b="0" i="0" sz="1500" u="none" cap="none" strike="noStrike">
              <a:solidFill>
                <a:schemeClr val="dk2"/>
              </a:solidFill>
              <a:latin typeface="Arial"/>
              <a:ea typeface="Arial"/>
              <a:cs typeface="Arial"/>
              <a:sym typeface="Arial"/>
            </a:endParaRPr>
          </a:p>
          <a:p>
            <a:pPr indent="-323850" lvl="0" marL="457200" marR="0" rtl="0" algn="just">
              <a:lnSpc>
                <a:spcPct val="115000"/>
              </a:lnSpc>
              <a:spcBef>
                <a:spcPts val="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Sourcing: These seasonings are sourced from specialized suppliers who provide high-quality, food-grade spices and flavorings. Each supplier must adhere to strict safety and quality standards.</a:t>
            </a:r>
            <a:endParaRPr b="0" i="0" sz="15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4. Other Ingredients</a:t>
            </a:r>
            <a:endParaRPr b="0" i="0" sz="1500" u="none" cap="none" strike="noStrike">
              <a:solidFill>
                <a:schemeClr val="dk2"/>
              </a:solidFill>
              <a:latin typeface="Arial"/>
              <a:ea typeface="Arial"/>
              <a:cs typeface="Arial"/>
              <a:sym typeface="Arial"/>
            </a:endParaRPr>
          </a:p>
          <a:p>
            <a:pPr indent="-323850" lvl="0" marL="457200" marR="0" rtl="0" algn="just">
              <a:lnSpc>
                <a:spcPct val="115000"/>
              </a:lnSpc>
              <a:spcBef>
                <a:spcPts val="120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Flavor Enhancers: Ingredients like salt, sugar, and natural flavors are also used.</a:t>
            </a:r>
            <a:endParaRPr b="0" i="0" sz="1500" u="none" cap="none" strike="noStrike">
              <a:solidFill>
                <a:schemeClr val="dk2"/>
              </a:solidFill>
              <a:latin typeface="Arial"/>
              <a:ea typeface="Arial"/>
              <a:cs typeface="Arial"/>
              <a:sym typeface="Arial"/>
            </a:endParaRPr>
          </a:p>
          <a:p>
            <a:pPr indent="-323850" lvl="0" marL="457200" marR="0" rtl="0" algn="just">
              <a:lnSpc>
                <a:spcPct val="115000"/>
              </a:lnSpc>
              <a:spcBef>
                <a:spcPts val="0"/>
              </a:spcBef>
              <a:spcAft>
                <a:spcPts val="0"/>
              </a:spcAft>
              <a:buClr>
                <a:schemeClr val="dk1"/>
              </a:buClr>
              <a:buSzPts val="1500"/>
              <a:buFont typeface="Arial"/>
              <a:buChar char="●"/>
            </a:pPr>
            <a:r>
              <a:rPr b="0" i="0" lang="en" sz="1500" u="none" cap="none" strike="noStrike">
                <a:solidFill>
                  <a:schemeClr val="dk2"/>
                </a:solidFill>
                <a:latin typeface="Arial"/>
                <a:ea typeface="Arial"/>
                <a:cs typeface="Arial"/>
                <a:sym typeface="Arial"/>
              </a:rPr>
              <a:t>Sourcing: These are typically procured from established suppliers with a track record of quality and reliability.</a:t>
            </a:r>
            <a:endParaRPr b="0" i="0" sz="1500" u="none" cap="none" strike="noStrike">
              <a:solidFill>
                <a:srgbClr val="D9D9D9"/>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t/>
            </a:r>
            <a:endParaRPr b="0" i="0" sz="1500" u="none" cap="none" strike="noStrike">
              <a:solidFill>
                <a:srgbClr val="D9D9D9"/>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500"/>
              <a:buFont typeface="Arial"/>
              <a:buNone/>
            </a:pPr>
            <a:r>
              <a:t/>
            </a:r>
            <a:endParaRPr b="0" i="0" sz="1500" u="none" cap="none" strike="noStrike">
              <a:solidFill>
                <a:schemeClr val="lt1"/>
              </a:solidFill>
              <a:latin typeface="Lato"/>
              <a:ea typeface="Lato"/>
              <a:cs typeface="Lato"/>
              <a:sym typeface="Lato"/>
            </a:endParaRPr>
          </a:p>
          <a:p>
            <a:pPr indent="0" lvl="0" marL="0" marR="0" rtl="0" algn="just">
              <a:lnSpc>
                <a:spcPct val="115000"/>
              </a:lnSpc>
              <a:spcBef>
                <a:spcPts val="1200"/>
              </a:spcBef>
              <a:spcAft>
                <a:spcPts val="12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sp>
        <p:nvSpPr>
          <p:cNvPr id="103" name="Google Shape;103;p5"/>
          <p:cNvSpPr/>
          <p:nvPr/>
        </p:nvSpPr>
        <p:spPr>
          <a:xfrm>
            <a:off x="837149" y="35033"/>
            <a:ext cx="581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chemeClr val="dk1"/>
                </a:solidFill>
                <a:latin typeface="Arial"/>
                <a:ea typeface="Arial"/>
                <a:cs typeface="Arial"/>
                <a:sym typeface="Arial"/>
              </a:rPr>
              <a:t>Raw Materials Used</a:t>
            </a:r>
            <a:endParaRPr b="0" i="0" sz="2800" u="none" cap="none" strike="noStrike">
              <a:solidFill>
                <a:schemeClr val="dk1"/>
              </a:solidFill>
              <a:latin typeface="Arial"/>
              <a:ea typeface="Arial"/>
              <a:cs typeface="Arial"/>
              <a:sym typeface="Arial"/>
            </a:endParaRPr>
          </a:p>
          <a:p>
            <a:pPr indent="0" lvl="0" marL="0" marR="0" rtl="0" algn="l">
              <a:lnSpc>
                <a:spcPct val="125011"/>
              </a:lnSpc>
              <a:spcBef>
                <a:spcPts val="0"/>
              </a:spcBef>
              <a:spcAft>
                <a:spcPts val="0"/>
              </a:spcAft>
              <a:buClr>
                <a:srgbClr val="1B1B27"/>
              </a:buClr>
              <a:buSzPts val="2700"/>
              <a:buFont typeface="Raleway"/>
              <a:buNone/>
            </a:pPr>
            <a:r>
              <a:t/>
            </a:r>
            <a:endParaRPr b="0" i="0" sz="2700" u="none" cap="none" strike="noStrike">
              <a:solidFill>
                <a:schemeClr val="dk1"/>
              </a:solidFill>
              <a:latin typeface="Calibri"/>
              <a:ea typeface="Calibri"/>
              <a:cs typeface="Calibri"/>
              <a:sym typeface="Calibri"/>
            </a:endParaRPr>
          </a:p>
        </p:txBody>
      </p:sp>
      <p:sp>
        <p:nvSpPr>
          <p:cNvPr id="104" name="Google Shape;104;p5"/>
          <p:cNvSpPr/>
          <p:nvPr/>
        </p:nvSpPr>
        <p:spPr>
          <a:xfrm>
            <a:off x="3949750" y="1542501"/>
            <a:ext cx="17358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t/>
            </a:r>
            <a:endParaRPr b="0" i="0" sz="1400" u="none" cap="none" strike="noStrike">
              <a:solidFill>
                <a:schemeClr val="dk1"/>
              </a:solidFill>
              <a:latin typeface="Calibri"/>
              <a:ea typeface="Calibri"/>
              <a:cs typeface="Calibri"/>
              <a:sym typeface="Calibri"/>
            </a:endParaRPr>
          </a:p>
        </p:txBody>
      </p:sp>
      <p:sp>
        <p:nvSpPr>
          <p:cNvPr id="105" name="Google Shape;105;p5"/>
          <p:cNvSpPr/>
          <p:nvPr/>
        </p:nvSpPr>
        <p:spPr>
          <a:xfrm>
            <a:off x="621358" y="3673971"/>
            <a:ext cx="111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t/>
            </a:r>
            <a:endParaRPr b="0" i="0" sz="1600" u="none" cap="none" strike="noStrike">
              <a:solidFill>
                <a:schemeClr val="dk1"/>
              </a:solidFill>
              <a:latin typeface="Calibri"/>
              <a:ea typeface="Calibri"/>
              <a:cs typeface="Calibri"/>
              <a:sym typeface="Calibri"/>
            </a:endParaRPr>
          </a:p>
        </p:txBody>
      </p:sp>
      <p:pic>
        <p:nvPicPr>
          <p:cNvPr id="106" name="Google Shape;106;p5"/>
          <p:cNvPicPr preferRelativeResize="0"/>
          <p:nvPr/>
        </p:nvPicPr>
        <p:blipFill rotWithShape="1">
          <a:blip r:embed="rId3">
            <a:alphaModFix/>
          </a:blip>
          <a:srcRect b="0" l="0" r="0" t="0"/>
          <a:stretch/>
        </p:blipFill>
        <p:spPr>
          <a:xfrm>
            <a:off x="0" y="-47200"/>
            <a:ext cx="652775" cy="652775"/>
          </a:xfrm>
          <a:prstGeom prst="rect">
            <a:avLst/>
          </a:prstGeom>
          <a:solidFill>
            <a:srgbClr val="0C0C0C"/>
          </a:solidFill>
          <a:ln>
            <a:noFill/>
          </a:ln>
        </p:spPr>
      </p:pic>
      <p:pic>
        <p:nvPicPr>
          <p:cNvPr descr="The 9 Healthiest Types of Cheese" id="107" name="Google Shape;107;p5"/>
          <p:cNvPicPr preferRelativeResize="0"/>
          <p:nvPr/>
        </p:nvPicPr>
        <p:blipFill rotWithShape="1">
          <a:blip r:embed="rId4">
            <a:alphaModFix/>
          </a:blip>
          <a:srcRect b="0" l="0" r="0" t="0"/>
          <a:stretch/>
        </p:blipFill>
        <p:spPr>
          <a:xfrm>
            <a:off x="5419250" y="1802900"/>
            <a:ext cx="3572467" cy="200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p:nvPr/>
        </p:nvSpPr>
        <p:spPr>
          <a:xfrm>
            <a:off x="0" y="0"/>
            <a:ext cx="9144000" cy="51435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0" y="0"/>
            <a:ext cx="9144000" cy="5143500"/>
          </a:xfrm>
          <a:prstGeom prst="rect">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5" name="Google Shape;115;p6"/>
          <p:cNvPicPr preferRelativeResize="0"/>
          <p:nvPr/>
        </p:nvPicPr>
        <p:blipFill rotWithShape="1">
          <a:blip r:embed="rId3">
            <a:alphaModFix/>
          </a:blip>
          <a:srcRect b="0" l="0" r="0" t="0"/>
          <a:stretch/>
        </p:blipFill>
        <p:spPr>
          <a:xfrm>
            <a:off x="0" y="0"/>
            <a:ext cx="9144000" cy="1483668"/>
          </a:xfrm>
          <a:prstGeom prst="rect">
            <a:avLst/>
          </a:prstGeom>
          <a:noFill/>
          <a:ln>
            <a:noFill/>
          </a:ln>
        </p:spPr>
      </p:pic>
      <p:sp>
        <p:nvSpPr>
          <p:cNvPr id="116" name="Google Shape;116;p6"/>
          <p:cNvSpPr/>
          <p:nvPr/>
        </p:nvSpPr>
        <p:spPr>
          <a:xfrm>
            <a:off x="1159520" y="2000399"/>
            <a:ext cx="3123530" cy="39045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None/>
            </a:pPr>
            <a:r>
              <a:rPr b="1" i="0" lang="en" sz="2459" u="none" cap="none" strike="noStrike">
                <a:solidFill>
                  <a:srgbClr val="9998FF"/>
                </a:solidFill>
                <a:latin typeface="Barlow"/>
                <a:ea typeface="Barlow"/>
                <a:cs typeface="Barlow"/>
                <a:sym typeface="Barlow"/>
              </a:rPr>
              <a:t>Nutritional Facts</a:t>
            </a:r>
            <a:endParaRPr b="0" i="0" sz="2459" u="none" cap="none" strike="noStrike">
              <a:solidFill>
                <a:srgbClr val="000000"/>
              </a:solidFill>
              <a:latin typeface="Arial"/>
              <a:ea typeface="Arial"/>
              <a:cs typeface="Arial"/>
              <a:sym typeface="Arial"/>
            </a:endParaRPr>
          </a:p>
        </p:txBody>
      </p:sp>
      <p:sp>
        <p:nvSpPr>
          <p:cNvPr id="117" name="Google Shape;117;p6"/>
          <p:cNvSpPr/>
          <p:nvPr/>
        </p:nvSpPr>
        <p:spPr>
          <a:xfrm>
            <a:off x="1159520" y="2702347"/>
            <a:ext cx="266998" cy="266998"/>
          </a:xfrm>
          <a:prstGeom prst="roundRect">
            <a:avLst>
              <a:gd fmla="val 40010"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1259830" y="2742084"/>
            <a:ext cx="66378" cy="1874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76" u="none" cap="none" strike="noStrike">
                <a:solidFill>
                  <a:srgbClr val="EEEFF5"/>
                </a:solidFill>
                <a:latin typeface="Barlow"/>
                <a:ea typeface="Barlow"/>
                <a:cs typeface="Barlow"/>
                <a:sym typeface="Barlow"/>
              </a:rPr>
              <a:t>1</a:t>
            </a:r>
            <a:endParaRPr b="0" i="0" sz="1476" u="none" cap="none" strike="noStrike">
              <a:solidFill>
                <a:srgbClr val="000000"/>
              </a:solidFill>
              <a:latin typeface="Arial"/>
              <a:ea typeface="Arial"/>
              <a:cs typeface="Arial"/>
              <a:sym typeface="Arial"/>
            </a:endParaRPr>
          </a:p>
        </p:txBody>
      </p:sp>
      <p:sp>
        <p:nvSpPr>
          <p:cNvPr id="119" name="Google Shape;119;p6"/>
          <p:cNvSpPr/>
          <p:nvPr/>
        </p:nvSpPr>
        <p:spPr>
          <a:xfrm>
            <a:off x="1545209" y="2702347"/>
            <a:ext cx="1561728" cy="195188"/>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None/>
            </a:pPr>
            <a:r>
              <a:rPr b="1" i="0" lang="en" sz="1230" u="none" cap="none" strike="noStrike">
                <a:solidFill>
                  <a:srgbClr val="EEEFF5"/>
                </a:solidFill>
                <a:latin typeface="Barlow"/>
                <a:ea typeface="Barlow"/>
                <a:cs typeface="Barlow"/>
                <a:sym typeface="Barlow"/>
              </a:rPr>
              <a:t>Calories and Fat</a:t>
            </a:r>
            <a:endParaRPr b="0" i="0" sz="1230" u="none" cap="none" strike="noStrike">
              <a:solidFill>
                <a:srgbClr val="000000"/>
              </a:solidFill>
              <a:latin typeface="Arial"/>
              <a:ea typeface="Arial"/>
              <a:cs typeface="Arial"/>
              <a:sym typeface="Arial"/>
            </a:endParaRPr>
          </a:p>
        </p:txBody>
      </p:sp>
      <p:sp>
        <p:nvSpPr>
          <p:cNvPr id="120" name="Google Shape;120;p6"/>
          <p:cNvSpPr/>
          <p:nvPr/>
        </p:nvSpPr>
        <p:spPr>
          <a:xfrm>
            <a:off x="1545208" y="2968749"/>
            <a:ext cx="2967484" cy="569714"/>
          </a:xfrm>
          <a:prstGeom prst="rect">
            <a:avLst/>
          </a:prstGeom>
          <a:noFill/>
          <a:ln>
            <a:noFill/>
          </a:ln>
        </p:spPr>
        <p:txBody>
          <a:bodyPr anchorCtr="0" anchor="t" bIns="45700" lIns="91425" spcFirstLastPara="1" rIns="91425" wrap="square" tIns="45700">
            <a:noAutofit/>
          </a:bodyPr>
          <a:lstStyle/>
          <a:p>
            <a:pPr indent="0" lvl="0" marL="0" marR="0" rtl="0" algn="l">
              <a:lnSpc>
                <a:spcPct val="160171"/>
              </a:lnSpc>
              <a:spcBef>
                <a:spcPts val="0"/>
              </a:spcBef>
              <a:spcAft>
                <a:spcPts val="0"/>
              </a:spcAft>
              <a:buNone/>
            </a:pPr>
            <a:r>
              <a:rPr b="0" i="0" lang="en" sz="934" u="none" cap="none" strike="noStrike">
                <a:solidFill>
                  <a:srgbClr val="EEEFF5"/>
                </a:solidFill>
                <a:latin typeface="Montserrat"/>
                <a:ea typeface="Montserrat"/>
                <a:cs typeface="Montserrat"/>
                <a:sym typeface="Montserrat"/>
              </a:rPr>
              <a:t>A serving of Lay's potato chips typically contains a significant amount of calories and fat, primarily from the potato and oil used in the frying process.</a:t>
            </a:r>
            <a:endParaRPr b="0" i="0" sz="934" u="none" cap="none" strike="noStrike">
              <a:solidFill>
                <a:srgbClr val="000000"/>
              </a:solidFill>
              <a:latin typeface="Arial"/>
              <a:ea typeface="Arial"/>
              <a:cs typeface="Arial"/>
              <a:sym typeface="Arial"/>
            </a:endParaRPr>
          </a:p>
        </p:txBody>
      </p:sp>
      <p:sp>
        <p:nvSpPr>
          <p:cNvPr id="121" name="Google Shape;121;p6"/>
          <p:cNvSpPr/>
          <p:nvPr/>
        </p:nvSpPr>
        <p:spPr>
          <a:xfrm>
            <a:off x="4631382" y="2702347"/>
            <a:ext cx="266998" cy="266998"/>
          </a:xfrm>
          <a:prstGeom prst="roundRect">
            <a:avLst>
              <a:gd fmla="val 40010"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712345" y="2742084"/>
            <a:ext cx="104998" cy="1874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76" u="none" cap="none" strike="noStrike">
                <a:solidFill>
                  <a:srgbClr val="EEEFF5"/>
                </a:solidFill>
                <a:latin typeface="Barlow"/>
                <a:ea typeface="Barlow"/>
                <a:cs typeface="Barlow"/>
                <a:sym typeface="Barlow"/>
              </a:rPr>
              <a:t>2</a:t>
            </a:r>
            <a:endParaRPr b="0" i="0" sz="1476" u="none" cap="none" strike="noStrike">
              <a:solidFill>
                <a:srgbClr val="000000"/>
              </a:solidFill>
              <a:latin typeface="Arial"/>
              <a:ea typeface="Arial"/>
              <a:cs typeface="Arial"/>
              <a:sym typeface="Arial"/>
            </a:endParaRPr>
          </a:p>
        </p:txBody>
      </p:sp>
      <p:sp>
        <p:nvSpPr>
          <p:cNvPr id="123" name="Google Shape;123;p6"/>
          <p:cNvSpPr/>
          <p:nvPr/>
        </p:nvSpPr>
        <p:spPr>
          <a:xfrm>
            <a:off x="5017071" y="2702347"/>
            <a:ext cx="1561728" cy="195188"/>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None/>
            </a:pPr>
            <a:r>
              <a:rPr b="1" i="0" lang="en" sz="1230" u="none" cap="none" strike="noStrike">
                <a:solidFill>
                  <a:srgbClr val="EEEFF5"/>
                </a:solidFill>
                <a:latin typeface="Barlow"/>
                <a:ea typeface="Barlow"/>
                <a:cs typeface="Barlow"/>
                <a:sym typeface="Barlow"/>
              </a:rPr>
              <a:t>Sodium Content</a:t>
            </a:r>
            <a:endParaRPr b="0" i="0" sz="1230" u="none" cap="none" strike="noStrike">
              <a:solidFill>
                <a:srgbClr val="000000"/>
              </a:solidFill>
              <a:latin typeface="Arial"/>
              <a:ea typeface="Arial"/>
              <a:cs typeface="Arial"/>
              <a:sym typeface="Arial"/>
            </a:endParaRPr>
          </a:p>
        </p:txBody>
      </p:sp>
      <p:sp>
        <p:nvSpPr>
          <p:cNvPr id="124" name="Google Shape;124;p6"/>
          <p:cNvSpPr/>
          <p:nvPr/>
        </p:nvSpPr>
        <p:spPr>
          <a:xfrm>
            <a:off x="5017071" y="2968749"/>
            <a:ext cx="2967484" cy="569714"/>
          </a:xfrm>
          <a:prstGeom prst="rect">
            <a:avLst/>
          </a:prstGeom>
          <a:noFill/>
          <a:ln>
            <a:noFill/>
          </a:ln>
        </p:spPr>
        <p:txBody>
          <a:bodyPr anchorCtr="0" anchor="t" bIns="45700" lIns="91425" spcFirstLastPara="1" rIns="91425" wrap="square" tIns="45700">
            <a:noAutofit/>
          </a:bodyPr>
          <a:lstStyle/>
          <a:p>
            <a:pPr indent="0" lvl="0" marL="0" marR="0" rtl="0" algn="l">
              <a:lnSpc>
                <a:spcPct val="160171"/>
              </a:lnSpc>
              <a:spcBef>
                <a:spcPts val="0"/>
              </a:spcBef>
              <a:spcAft>
                <a:spcPts val="0"/>
              </a:spcAft>
              <a:buNone/>
            </a:pPr>
            <a:r>
              <a:rPr b="0" i="0" lang="en" sz="934" u="none" cap="none" strike="noStrike">
                <a:solidFill>
                  <a:srgbClr val="EEEFF5"/>
                </a:solidFill>
                <a:latin typeface="Montserrat"/>
                <a:ea typeface="Montserrat"/>
                <a:cs typeface="Montserrat"/>
                <a:sym typeface="Montserrat"/>
              </a:rPr>
              <a:t>Lay's potato chips are generally high in sodium. This is due to the salt used in seasoning and the absorption of salt during frying.</a:t>
            </a:r>
            <a:endParaRPr b="0" i="0" sz="934" u="none" cap="none" strike="noStrike">
              <a:solidFill>
                <a:srgbClr val="000000"/>
              </a:solidFill>
              <a:latin typeface="Arial"/>
              <a:ea typeface="Arial"/>
              <a:cs typeface="Arial"/>
              <a:sym typeface="Arial"/>
            </a:endParaRPr>
          </a:p>
        </p:txBody>
      </p:sp>
      <p:sp>
        <p:nvSpPr>
          <p:cNvPr id="125" name="Google Shape;125;p6"/>
          <p:cNvSpPr/>
          <p:nvPr/>
        </p:nvSpPr>
        <p:spPr>
          <a:xfrm>
            <a:off x="1159520" y="3790652"/>
            <a:ext cx="266998" cy="266998"/>
          </a:xfrm>
          <a:prstGeom prst="roundRect">
            <a:avLst>
              <a:gd fmla="val 40010"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1242418" y="3830389"/>
            <a:ext cx="101203" cy="1874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76" u="none" cap="none" strike="noStrike">
                <a:solidFill>
                  <a:srgbClr val="EEEFF5"/>
                </a:solidFill>
                <a:latin typeface="Barlow"/>
                <a:ea typeface="Barlow"/>
                <a:cs typeface="Barlow"/>
                <a:sym typeface="Barlow"/>
              </a:rPr>
              <a:t>3</a:t>
            </a:r>
            <a:endParaRPr b="0" i="0" sz="1476" u="none" cap="none" strike="noStrike">
              <a:solidFill>
                <a:srgbClr val="000000"/>
              </a:solidFill>
              <a:latin typeface="Arial"/>
              <a:ea typeface="Arial"/>
              <a:cs typeface="Arial"/>
              <a:sym typeface="Arial"/>
            </a:endParaRPr>
          </a:p>
        </p:txBody>
      </p:sp>
      <p:sp>
        <p:nvSpPr>
          <p:cNvPr id="127" name="Google Shape;127;p6"/>
          <p:cNvSpPr/>
          <p:nvPr/>
        </p:nvSpPr>
        <p:spPr>
          <a:xfrm>
            <a:off x="1545208" y="3790653"/>
            <a:ext cx="1694111" cy="195188"/>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None/>
            </a:pPr>
            <a:r>
              <a:rPr b="1" i="0" lang="en" sz="1230" u="none" cap="none" strike="noStrike">
                <a:solidFill>
                  <a:srgbClr val="EEEFF5"/>
                </a:solidFill>
                <a:latin typeface="Barlow"/>
                <a:ea typeface="Barlow"/>
                <a:cs typeface="Barlow"/>
                <a:sym typeface="Barlow"/>
              </a:rPr>
              <a:t>Carbohydrates and Fiber</a:t>
            </a:r>
            <a:endParaRPr b="0" i="0" sz="1230" u="none" cap="none" strike="noStrike">
              <a:solidFill>
                <a:srgbClr val="000000"/>
              </a:solidFill>
              <a:latin typeface="Arial"/>
              <a:ea typeface="Arial"/>
              <a:cs typeface="Arial"/>
              <a:sym typeface="Arial"/>
            </a:endParaRPr>
          </a:p>
        </p:txBody>
      </p:sp>
      <p:sp>
        <p:nvSpPr>
          <p:cNvPr id="128" name="Google Shape;128;p6"/>
          <p:cNvSpPr/>
          <p:nvPr/>
        </p:nvSpPr>
        <p:spPr>
          <a:xfrm>
            <a:off x="1545208" y="4057056"/>
            <a:ext cx="2967484" cy="569714"/>
          </a:xfrm>
          <a:prstGeom prst="rect">
            <a:avLst/>
          </a:prstGeom>
          <a:noFill/>
          <a:ln>
            <a:noFill/>
          </a:ln>
        </p:spPr>
        <p:txBody>
          <a:bodyPr anchorCtr="0" anchor="t" bIns="45700" lIns="91425" spcFirstLastPara="1" rIns="91425" wrap="square" tIns="45700">
            <a:noAutofit/>
          </a:bodyPr>
          <a:lstStyle/>
          <a:p>
            <a:pPr indent="0" lvl="0" marL="0" marR="0" rtl="0" algn="l">
              <a:lnSpc>
                <a:spcPct val="160171"/>
              </a:lnSpc>
              <a:spcBef>
                <a:spcPts val="0"/>
              </a:spcBef>
              <a:spcAft>
                <a:spcPts val="0"/>
              </a:spcAft>
              <a:buNone/>
            </a:pPr>
            <a:r>
              <a:rPr b="0" i="0" lang="en" sz="934" u="none" cap="none" strike="noStrike">
                <a:solidFill>
                  <a:srgbClr val="EEEFF5"/>
                </a:solidFill>
                <a:latin typeface="Montserrat"/>
                <a:ea typeface="Montserrat"/>
                <a:cs typeface="Montserrat"/>
                <a:sym typeface="Montserrat"/>
              </a:rPr>
              <a:t>Potato chips are a source of carbohydrates, primarily from the potatoes themselves. They contain a limited amount of dietary fiber.</a:t>
            </a:r>
            <a:endParaRPr b="0" i="0" sz="934" u="none" cap="none" strike="noStrike">
              <a:solidFill>
                <a:srgbClr val="000000"/>
              </a:solidFill>
              <a:latin typeface="Arial"/>
              <a:ea typeface="Arial"/>
              <a:cs typeface="Arial"/>
              <a:sym typeface="Arial"/>
            </a:endParaRPr>
          </a:p>
        </p:txBody>
      </p:sp>
      <p:sp>
        <p:nvSpPr>
          <p:cNvPr id="129" name="Google Shape;129;p6"/>
          <p:cNvSpPr/>
          <p:nvPr/>
        </p:nvSpPr>
        <p:spPr>
          <a:xfrm>
            <a:off x="4631382" y="3790652"/>
            <a:ext cx="266998" cy="266998"/>
          </a:xfrm>
          <a:prstGeom prst="roundRect">
            <a:avLst>
              <a:gd fmla="val 40010" name="adj"/>
            </a:avLst>
          </a:prstGeom>
          <a:solidFill>
            <a:srgbClr val="28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4708178" y="3830389"/>
            <a:ext cx="113407" cy="1874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76" u="none" cap="none" strike="noStrike">
                <a:solidFill>
                  <a:srgbClr val="EEEFF5"/>
                </a:solidFill>
                <a:latin typeface="Barlow"/>
                <a:ea typeface="Barlow"/>
                <a:cs typeface="Barlow"/>
                <a:sym typeface="Barlow"/>
              </a:rPr>
              <a:t>4</a:t>
            </a:r>
            <a:endParaRPr b="0" i="0" sz="1476" u="none" cap="none" strike="noStrike">
              <a:solidFill>
                <a:srgbClr val="000000"/>
              </a:solidFill>
              <a:latin typeface="Arial"/>
              <a:ea typeface="Arial"/>
              <a:cs typeface="Arial"/>
              <a:sym typeface="Arial"/>
            </a:endParaRPr>
          </a:p>
        </p:txBody>
      </p:sp>
      <p:sp>
        <p:nvSpPr>
          <p:cNvPr id="131" name="Google Shape;131;p6"/>
          <p:cNvSpPr/>
          <p:nvPr/>
        </p:nvSpPr>
        <p:spPr>
          <a:xfrm>
            <a:off x="5017071" y="3790653"/>
            <a:ext cx="1561728" cy="195188"/>
          </a:xfrm>
          <a:prstGeom prst="rect">
            <a:avLst/>
          </a:prstGeom>
          <a:noFill/>
          <a:ln>
            <a:noFill/>
          </a:ln>
        </p:spPr>
        <p:txBody>
          <a:bodyPr anchorCtr="0" anchor="t" bIns="45700" lIns="91425" spcFirstLastPara="1" rIns="91425" wrap="square" tIns="45700">
            <a:noAutofit/>
          </a:bodyPr>
          <a:lstStyle/>
          <a:p>
            <a:pPr indent="0" lvl="0" marL="0" marR="0" rtl="0" algn="l">
              <a:lnSpc>
                <a:spcPct val="125040"/>
              </a:lnSpc>
              <a:spcBef>
                <a:spcPts val="0"/>
              </a:spcBef>
              <a:spcAft>
                <a:spcPts val="0"/>
              </a:spcAft>
              <a:buNone/>
            </a:pPr>
            <a:r>
              <a:rPr b="1" i="0" lang="en" sz="1230" u="none" cap="none" strike="noStrike">
                <a:solidFill>
                  <a:srgbClr val="EEEFF5"/>
                </a:solidFill>
                <a:latin typeface="Barlow"/>
                <a:ea typeface="Barlow"/>
                <a:cs typeface="Barlow"/>
                <a:sym typeface="Barlow"/>
              </a:rPr>
              <a:t>Vitamins and Minerals</a:t>
            </a:r>
            <a:endParaRPr b="0" i="0" sz="1230" u="none" cap="none" strike="noStrike">
              <a:solidFill>
                <a:srgbClr val="000000"/>
              </a:solidFill>
              <a:latin typeface="Arial"/>
              <a:ea typeface="Arial"/>
              <a:cs typeface="Arial"/>
              <a:sym typeface="Arial"/>
            </a:endParaRPr>
          </a:p>
        </p:txBody>
      </p:sp>
      <p:sp>
        <p:nvSpPr>
          <p:cNvPr id="132" name="Google Shape;132;p6"/>
          <p:cNvSpPr/>
          <p:nvPr/>
        </p:nvSpPr>
        <p:spPr>
          <a:xfrm>
            <a:off x="5017071" y="4057056"/>
            <a:ext cx="2967484" cy="569714"/>
          </a:xfrm>
          <a:prstGeom prst="rect">
            <a:avLst/>
          </a:prstGeom>
          <a:noFill/>
          <a:ln>
            <a:noFill/>
          </a:ln>
        </p:spPr>
        <p:txBody>
          <a:bodyPr anchorCtr="0" anchor="t" bIns="45700" lIns="91425" spcFirstLastPara="1" rIns="91425" wrap="square" tIns="45700">
            <a:noAutofit/>
          </a:bodyPr>
          <a:lstStyle/>
          <a:p>
            <a:pPr indent="0" lvl="0" marL="0" marR="0" rtl="0" algn="l">
              <a:lnSpc>
                <a:spcPct val="160171"/>
              </a:lnSpc>
              <a:spcBef>
                <a:spcPts val="0"/>
              </a:spcBef>
              <a:spcAft>
                <a:spcPts val="0"/>
              </a:spcAft>
              <a:buNone/>
            </a:pPr>
            <a:r>
              <a:rPr b="0" i="0" lang="en" sz="934" u="none" cap="none" strike="noStrike">
                <a:solidFill>
                  <a:srgbClr val="EEEFF5"/>
                </a:solidFill>
                <a:latin typeface="Montserrat"/>
                <a:ea typeface="Montserrat"/>
                <a:cs typeface="Montserrat"/>
                <a:sym typeface="Montserrat"/>
              </a:rPr>
              <a:t>While Lay's potato chips contain some vitamins and minerals, these are generally low in amounts. They are not a significant source of nutrients.</a:t>
            </a:r>
            <a:endParaRPr b="0" i="0" sz="934"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
          <p:cNvSpPr/>
          <p:nvPr/>
        </p:nvSpPr>
        <p:spPr>
          <a:xfrm>
            <a:off x="0" y="0"/>
            <a:ext cx="9144000" cy="5143500"/>
          </a:xfrm>
          <a:prstGeom prst="rect">
            <a:avLst/>
          </a:prstGeom>
          <a:solidFill>
            <a:srgbClr val="FFFFFF">
              <a:alpha val="74509"/>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
          <p:cNvSpPr/>
          <p:nvPr/>
        </p:nvSpPr>
        <p:spPr>
          <a:xfrm>
            <a:off x="520749" y="3658344"/>
            <a:ext cx="222000" cy="222000"/>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7"/>
          <p:cNvPicPr preferRelativeResize="0"/>
          <p:nvPr/>
        </p:nvPicPr>
        <p:blipFill rotWithShape="1">
          <a:blip r:embed="rId3">
            <a:alphaModFix/>
          </a:blip>
          <a:srcRect b="0" l="0" r="0" t="0"/>
          <a:stretch/>
        </p:blipFill>
        <p:spPr>
          <a:xfrm>
            <a:off x="0" y="-78650"/>
            <a:ext cx="652775" cy="652775"/>
          </a:xfrm>
          <a:prstGeom prst="rect">
            <a:avLst/>
          </a:prstGeom>
          <a:solidFill>
            <a:srgbClr val="0C0C0C"/>
          </a:solidFill>
          <a:ln>
            <a:noFill/>
          </a:ln>
        </p:spPr>
      </p:pic>
      <p:pic>
        <p:nvPicPr>
          <p:cNvPr id="142" name="Google Shape;142;p7"/>
          <p:cNvPicPr preferRelativeResize="0"/>
          <p:nvPr/>
        </p:nvPicPr>
        <p:blipFill rotWithShape="1">
          <a:blip r:embed="rId4">
            <a:alphaModFix/>
          </a:blip>
          <a:srcRect b="0" l="0" r="0" t="0"/>
          <a:stretch/>
        </p:blipFill>
        <p:spPr>
          <a:xfrm>
            <a:off x="703425" y="165150"/>
            <a:ext cx="7916252" cy="497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0" y="0"/>
            <a:ext cx="9144000" cy="51435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0" name="Google Shape;150;p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51" name="Google Shape;151;p8"/>
          <p:cNvSpPr/>
          <p:nvPr/>
        </p:nvSpPr>
        <p:spPr>
          <a:xfrm>
            <a:off x="465832" y="849065"/>
            <a:ext cx="4733925" cy="540246"/>
          </a:xfrm>
          <a:prstGeom prst="rect">
            <a:avLst/>
          </a:prstGeom>
          <a:noFill/>
          <a:ln>
            <a:noFill/>
          </a:ln>
        </p:spPr>
        <p:txBody>
          <a:bodyPr anchorCtr="0" anchor="t" bIns="45700" lIns="91425" spcFirstLastPara="1" rIns="91425" wrap="square" tIns="45700">
            <a:noAutofit/>
          </a:bodyPr>
          <a:lstStyle/>
          <a:p>
            <a:pPr indent="0" lvl="0" marL="0" marR="0" rtl="0" algn="l">
              <a:lnSpc>
                <a:spcPct val="125007"/>
              </a:lnSpc>
              <a:spcBef>
                <a:spcPts val="0"/>
              </a:spcBef>
              <a:spcAft>
                <a:spcPts val="0"/>
              </a:spcAft>
              <a:buNone/>
            </a:pPr>
            <a:r>
              <a:rPr b="0" i="0" lang="en" sz="3403" u="none" cap="none" strike="noStrike">
                <a:solidFill>
                  <a:srgbClr val="FFFFFF"/>
                </a:solidFill>
                <a:latin typeface="Kanit"/>
                <a:ea typeface="Kanit"/>
                <a:cs typeface="Kanit"/>
                <a:sym typeface="Kanit"/>
              </a:rPr>
              <a:t>Lays' Operations in India</a:t>
            </a:r>
            <a:endParaRPr b="0" i="0" sz="3403" u="none" cap="none" strike="noStrike">
              <a:solidFill>
                <a:srgbClr val="000000"/>
              </a:solidFill>
              <a:latin typeface="Arial"/>
              <a:ea typeface="Arial"/>
              <a:cs typeface="Arial"/>
              <a:sym typeface="Arial"/>
            </a:endParaRPr>
          </a:p>
        </p:txBody>
      </p:sp>
      <p:sp>
        <p:nvSpPr>
          <p:cNvPr id="152" name="Google Shape;152;p8"/>
          <p:cNvSpPr/>
          <p:nvPr/>
        </p:nvSpPr>
        <p:spPr>
          <a:xfrm>
            <a:off x="465832" y="1588964"/>
            <a:ext cx="4783336" cy="1490811"/>
          </a:xfrm>
          <a:prstGeom prst="rect">
            <a:avLst/>
          </a:prstGeom>
          <a:noFill/>
          <a:ln>
            <a:noFill/>
          </a:ln>
        </p:spPr>
        <p:txBody>
          <a:bodyPr anchorCtr="0" anchor="t" bIns="45700" lIns="91425" spcFirstLastPara="1" rIns="91425" wrap="square" tIns="45700">
            <a:noAutofit/>
          </a:bodyPr>
          <a:lstStyle/>
          <a:p>
            <a:pPr indent="0" lvl="0" marL="0" marR="0" rtl="0" algn="l">
              <a:lnSpc>
                <a:spcPct val="160019"/>
              </a:lnSpc>
              <a:spcBef>
                <a:spcPts val="0"/>
              </a:spcBef>
              <a:spcAft>
                <a:spcPts val="0"/>
              </a:spcAft>
              <a:buNone/>
            </a:pPr>
            <a:r>
              <a:rPr b="0" i="0" lang="en" sz="1048" u="none" cap="none" strike="noStrike">
                <a:solidFill>
                  <a:srgbClr val="D9E1FF"/>
                </a:solidFill>
                <a:latin typeface="Martel Sans"/>
                <a:ea typeface="Martel Sans"/>
                <a:cs typeface="Martel Sans"/>
                <a:sym typeface="Martel Sans"/>
              </a:rPr>
              <a:t>As a global leader in the snack food industry, Lays has established a significant presence in the Indian market, leveraging the country's rich agricultural resources to source key ingredients for its signature potato chip flavors. From the fertile potato fields of northern India to the thriving onion growing regions of the Deccan plateau, Lays has forged strong partnerships with local farmers to ensure a consistent supply of high-quality raw materials.</a:t>
            </a:r>
            <a:endParaRPr b="0" i="0" sz="1048" u="none" cap="none" strike="noStrike">
              <a:solidFill>
                <a:srgbClr val="000000"/>
              </a:solidFill>
              <a:latin typeface="Arial"/>
              <a:ea typeface="Arial"/>
              <a:cs typeface="Arial"/>
              <a:sym typeface="Arial"/>
            </a:endParaRPr>
          </a:p>
        </p:txBody>
      </p:sp>
      <p:sp>
        <p:nvSpPr>
          <p:cNvPr id="153" name="Google Shape;153;p8"/>
          <p:cNvSpPr/>
          <p:nvPr/>
        </p:nvSpPr>
        <p:spPr>
          <a:xfrm>
            <a:off x="465832" y="3229496"/>
            <a:ext cx="4783336" cy="1064865"/>
          </a:xfrm>
          <a:prstGeom prst="rect">
            <a:avLst/>
          </a:prstGeom>
          <a:noFill/>
          <a:ln>
            <a:noFill/>
          </a:ln>
        </p:spPr>
        <p:txBody>
          <a:bodyPr anchorCtr="0" anchor="t" bIns="45700" lIns="91425" spcFirstLastPara="1" rIns="91425" wrap="square" tIns="45700">
            <a:noAutofit/>
          </a:bodyPr>
          <a:lstStyle/>
          <a:p>
            <a:pPr indent="0" lvl="0" marL="0" marR="0" rtl="0" algn="l">
              <a:lnSpc>
                <a:spcPct val="160019"/>
              </a:lnSpc>
              <a:spcBef>
                <a:spcPts val="0"/>
              </a:spcBef>
              <a:spcAft>
                <a:spcPts val="0"/>
              </a:spcAft>
              <a:buNone/>
            </a:pPr>
            <a:r>
              <a:rPr b="0" i="0" lang="en" sz="1048" u="none" cap="none" strike="noStrike">
                <a:solidFill>
                  <a:srgbClr val="D9E1FF"/>
                </a:solidFill>
                <a:latin typeface="Martel Sans"/>
                <a:ea typeface="Martel Sans"/>
                <a:cs typeface="Martel Sans"/>
                <a:sym typeface="Martel Sans"/>
              </a:rPr>
              <a:t>Through its well-integrated supply chain and state-of-the-art production facilities, Lays is able to deliver the same beloved taste of its American Style Cream and Onion flavor to consumers across India, while supporting the livelihoods of thousands of agricultural workers and contributing to the country's economic growth.</a:t>
            </a:r>
            <a:endParaRPr b="0" i="0" sz="1048" u="none" cap="none" strike="noStrike">
              <a:solidFill>
                <a:srgbClr val="000000"/>
              </a:solidFill>
              <a:latin typeface="Arial"/>
              <a:ea typeface="Arial"/>
              <a:cs typeface="Arial"/>
              <a:sym typeface="Arial"/>
            </a:endParaRPr>
          </a:p>
        </p:txBody>
      </p:sp>
      <p:pic>
        <p:nvPicPr>
          <p:cNvPr descr="preencoded.png" id="154" name="Google Shape;154;p8">
            <a:hlinkClick r:id="rId4"/>
          </p:cNvPr>
          <p:cNvPicPr preferRelativeResize="0"/>
          <p:nvPr/>
        </p:nvPicPr>
        <p:blipFill rotWithShape="1">
          <a:blip r:embed="rId5">
            <a:alphaModFix/>
          </a:blip>
          <a:srcRect b="0" l="0" r="0" t="0"/>
          <a:stretch/>
        </p:blipFill>
        <p:spPr>
          <a:xfrm>
            <a:off x="7651346" y="4743450"/>
            <a:ext cx="1435504" cy="34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p:nvPr/>
        </p:nvSpPr>
        <p:spPr>
          <a:xfrm>
            <a:off x="0" y="0"/>
            <a:ext cx="9144000" cy="5143500"/>
          </a:xfrm>
          <a:prstGeom prst="rect">
            <a:avLst/>
          </a:prstGeom>
          <a:solidFill>
            <a:srgbClr val="271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0" y="0"/>
            <a:ext cx="9144000" cy="5143500"/>
          </a:xfrm>
          <a:prstGeom prst="rect">
            <a:avLst/>
          </a:prstGeom>
          <a:solidFill>
            <a:srgbClr val="100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605433" y="677466"/>
            <a:ext cx="7933060" cy="907554"/>
          </a:xfrm>
          <a:prstGeom prst="rect">
            <a:avLst/>
          </a:prstGeom>
          <a:noFill/>
          <a:ln>
            <a:noFill/>
          </a:ln>
        </p:spPr>
        <p:txBody>
          <a:bodyPr anchorCtr="0" anchor="t" bIns="45700" lIns="91425" spcFirstLastPara="1" rIns="91425" wrap="square" tIns="45700">
            <a:noAutofit/>
          </a:bodyPr>
          <a:lstStyle/>
          <a:p>
            <a:pPr indent="0" lvl="0" marL="0" marR="0" rtl="0" algn="l">
              <a:lnSpc>
                <a:spcPct val="125008"/>
              </a:lnSpc>
              <a:spcBef>
                <a:spcPts val="0"/>
              </a:spcBef>
              <a:spcAft>
                <a:spcPts val="0"/>
              </a:spcAft>
              <a:buNone/>
            </a:pPr>
            <a:r>
              <a:rPr b="0" i="0" lang="en" sz="2859" u="none" cap="none" strike="noStrike">
                <a:solidFill>
                  <a:srgbClr val="FFFFFF"/>
                </a:solidFill>
                <a:latin typeface="Kanit"/>
                <a:ea typeface="Kanit"/>
                <a:cs typeface="Kanit"/>
                <a:sym typeface="Kanit"/>
              </a:rPr>
              <a:t>Potato Sourcing: Locations and Cultivation in India</a:t>
            </a:r>
            <a:endParaRPr b="0" i="0" sz="2859" u="none" cap="none" strike="noStrike">
              <a:solidFill>
                <a:srgbClr val="000000"/>
              </a:solidFill>
              <a:latin typeface="Arial"/>
              <a:ea typeface="Arial"/>
              <a:cs typeface="Arial"/>
              <a:sym typeface="Arial"/>
            </a:endParaRPr>
          </a:p>
        </p:txBody>
      </p:sp>
      <p:sp>
        <p:nvSpPr>
          <p:cNvPr id="163" name="Google Shape;163;p9"/>
          <p:cNvSpPr/>
          <p:nvPr/>
        </p:nvSpPr>
        <p:spPr>
          <a:xfrm>
            <a:off x="605433" y="1970708"/>
            <a:ext cx="2127870" cy="226963"/>
          </a:xfrm>
          <a:prstGeom prst="rect">
            <a:avLst/>
          </a:prstGeom>
          <a:noFill/>
          <a:ln>
            <a:noFill/>
          </a:ln>
        </p:spPr>
        <p:txBody>
          <a:bodyPr anchorCtr="0" anchor="t" bIns="45700" lIns="91425" spcFirstLastPara="1" rIns="91425" wrap="square" tIns="45700">
            <a:noAutofit/>
          </a:bodyPr>
          <a:lstStyle/>
          <a:p>
            <a:pPr indent="0" lvl="0" marL="0" marR="0" rtl="0" algn="l">
              <a:lnSpc>
                <a:spcPct val="125052"/>
              </a:lnSpc>
              <a:spcBef>
                <a:spcPts val="0"/>
              </a:spcBef>
              <a:spcAft>
                <a:spcPts val="0"/>
              </a:spcAft>
              <a:buNone/>
            </a:pPr>
            <a:r>
              <a:rPr b="0" i="0" lang="en" sz="1429" u="none" cap="none" strike="noStrike">
                <a:solidFill>
                  <a:srgbClr val="FFFFFF"/>
                </a:solidFill>
                <a:latin typeface="Kanit"/>
                <a:ea typeface="Kanit"/>
                <a:cs typeface="Kanit"/>
                <a:sym typeface="Kanit"/>
              </a:rPr>
              <a:t>Potato Cultivation in India</a:t>
            </a:r>
            <a:endParaRPr b="0" i="0" sz="1429" u="none" cap="none" strike="noStrike">
              <a:solidFill>
                <a:srgbClr val="000000"/>
              </a:solidFill>
              <a:latin typeface="Arial"/>
              <a:ea typeface="Arial"/>
              <a:cs typeface="Arial"/>
              <a:sym typeface="Arial"/>
            </a:endParaRPr>
          </a:p>
        </p:txBody>
      </p:sp>
      <p:sp>
        <p:nvSpPr>
          <p:cNvPr id="164" name="Google Shape;164;p9"/>
          <p:cNvSpPr/>
          <p:nvPr/>
        </p:nvSpPr>
        <p:spPr>
          <a:xfrm>
            <a:off x="605433" y="2351931"/>
            <a:ext cx="2393082" cy="1975247"/>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1215" u="none" cap="none" strike="noStrike">
                <a:solidFill>
                  <a:srgbClr val="D9E1FF"/>
                </a:solidFill>
                <a:latin typeface="Martel Sans"/>
                <a:ea typeface="Martel Sans"/>
                <a:cs typeface="Martel Sans"/>
                <a:sym typeface="Martel Sans"/>
              </a:rPr>
              <a:t>Lays sources its potatoes from various regions across India, where the climate and soil conditions are ideal for growing high-quality potatoes. Key potato-growing hubs include the states of Uttar Pradesh, Punjab, and West Bengal.</a:t>
            </a:r>
            <a:endParaRPr b="0" i="0" sz="1215" u="none" cap="none" strike="noStrike">
              <a:solidFill>
                <a:srgbClr val="000000"/>
              </a:solidFill>
              <a:latin typeface="Arial"/>
              <a:ea typeface="Arial"/>
              <a:cs typeface="Arial"/>
              <a:sym typeface="Arial"/>
            </a:endParaRPr>
          </a:p>
        </p:txBody>
      </p:sp>
      <p:sp>
        <p:nvSpPr>
          <p:cNvPr id="165" name="Google Shape;165;p9"/>
          <p:cNvSpPr/>
          <p:nvPr/>
        </p:nvSpPr>
        <p:spPr>
          <a:xfrm>
            <a:off x="3379664" y="1970708"/>
            <a:ext cx="2393082" cy="453926"/>
          </a:xfrm>
          <a:prstGeom prst="rect">
            <a:avLst/>
          </a:prstGeom>
          <a:noFill/>
          <a:ln>
            <a:noFill/>
          </a:ln>
        </p:spPr>
        <p:txBody>
          <a:bodyPr anchorCtr="0" anchor="t" bIns="45700" lIns="91425" spcFirstLastPara="1" rIns="91425" wrap="square" tIns="45700">
            <a:noAutofit/>
          </a:bodyPr>
          <a:lstStyle/>
          <a:p>
            <a:pPr indent="0" lvl="0" marL="0" marR="0" rtl="0" algn="l">
              <a:lnSpc>
                <a:spcPct val="125052"/>
              </a:lnSpc>
              <a:spcBef>
                <a:spcPts val="0"/>
              </a:spcBef>
              <a:spcAft>
                <a:spcPts val="0"/>
              </a:spcAft>
              <a:buNone/>
            </a:pPr>
            <a:r>
              <a:rPr b="0" i="0" lang="en" sz="1429" u="none" cap="none" strike="noStrike">
                <a:solidFill>
                  <a:srgbClr val="FFFFFF"/>
                </a:solidFill>
                <a:latin typeface="Kanit"/>
                <a:ea typeface="Kanit"/>
                <a:cs typeface="Kanit"/>
                <a:sym typeface="Kanit"/>
              </a:rPr>
              <a:t>Sustainable Farming Practices</a:t>
            </a:r>
            <a:endParaRPr b="0" i="0" sz="1429" u="none" cap="none" strike="noStrike">
              <a:solidFill>
                <a:srgbClr val="000000"/>
              </a:solidFill>
              <a:latin typeface="Arial"/>
              <a:ea typeface="Arial"/>
              <a:cs typeface="Arial"/>
              <a:sym typeface="Arial"/>
            </a:endParaRPr>
          </a:p>
        </p:txBody>
      </p:sp>
      <p:sp>
        <p:nvSpPr>
          <p:cNvPr id="166" name="Google Shape;166;p9"/>
          <p:cNvSpPr/>
          <p:nvPr/>
        </p:nvSpPr>
        <p:spPr>
          <a:xfrm>
            <a:off x="3379664" y="2578894"/>
            <a:ext cx="2393082" cy="1481435"/>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1215" u="none" cap="none" strike="noStrike">
                <a:solidFill>
                  <a:srgbClr val="D9E1FF"/>
                </a:solidFill>
                <a:latin typeface="Martel Sans"/>
                <a:ea typeface="Martel Sans"/>
                <a:cs typeface="Martel Sans"/>
                <a:sym typeface="Martel Sans"/>
              </a:rPr>
              <a:t>Lays works closely with local farmers to implement sustainable farming techniques, ensuring the long-term health of the land and the communities that depend on it.</a:t>
            </a:r>
            <a:endParaRPr b="0" i="0" sz="1215" u="none" cap="none" strike="noStrike">
              <a:solidFill>
                <a:srgbClr val="000000"/>
              </a:solidFill>
              <a:latin typeface="Arial"/>
              <a:ea typeface="Arial"/>
              <a:cs typeface="Arial"/>
              <a:sym typeface="Arial"/>
            </a:endParaRPr>
          </a:p>
        </p:txBody>
      </p:sp>
      <p:sp>
        <p:nvSpPr>
          <p:cNvPr id="167" name="Google Shape;167;p9"/>
          <p:cNvSpPr/>
          <p:nvPr/>
        </p:nvSpPr>
        <p:spPr>
          <a:xfrm>
            <a:off x="6153895" y="1970708"/>
            <a:ext cx="1815331" cy="226963"/>
          </a:xfrm>
          <a:prstGeom prst="rect">
            <a:avLst/>
          </a:prstGeom>
          <a:noFill/>
          <a:ln>
            <a:noFill/>
          </a:ln>
        </p:spPr>
        <p:txBody>
          <a:bodyPr anchorCtr="0" anchor="t" bIns="45700" lIns="91425" spcFirstLastPara="1" rIns="91425" wrap="square" tIns="45700">
            <a:noAutofit/>
          </a:bodyPr>
          <a:lstStyle/>
          <a:p>
            <a:pPr indent="0" lvl="0" marL="0" marR="0" rtl="0" algn="l">
              <a:lnSpc>
                <a:spcPct val="125052"/>
              </a:lnSpc>
              <a:spcBef>
                <a:spcPts val="0"/>
              </a:spcBef>
              <a:spcAft>
                <a:spcPts val="0"/>
              </a:spcAft>
              <a:buNone/>
            </a:pPr>
            <a:r>
              <a:rPr b="0" i="0" lang="en" sz="1429" u="none" cap="none" strike="noStrike">
                <a:solidFill>
                  <a:srgbClr val="FFFFFF"/>
                </a:solidFill>
                <a:latin typeface="Kanit"/>
                <a:ea typeface="Kanit"/>
                <a:cs typeface="Kanit"/>
                <a:sym typeface="Kanit"/>
              </a:rPr>
              <a:t>Strict Quality Control</a:t>
            </a:r>
            <a:endParaRPr b="0" i="0" sz="1429" u="none" cap="none" strike="noStrike">
              <a:solidFill>
                <a:srgbClr val="000000"/>
              </a:solidFill>
              <a:latin typeface="Arial"/>
              <a:ea typeface="Arial"/>
              <a:cs typeface="Arial"/>
              <a:sym typeface="Arial"/>
            </a:endParaRPr>
          </a:p>
        </p:txBody>
      </p:sp>
      <p:sp>
        <p:nvSpPr>
          <p:cNvPr id="168" name="Google Shape;168;p9"/>
          <p:cNvSpPr/>
          <p:nvPr/>
        </p:nvSpPr>
        <p:spPr>
          <a:xfrm>
            <a:off x="6153895" y="2351931"/>
            <a:ext cx="2393082" cy="1234529"/>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None/>
            </a:pPr>
            <a:r>
              <a:rPr b="0" i="0" lang="en" sz="1215" u="none" cap="none" strike="noStrike">
                <a:solidFill>
                  <a:srgbClr val="D9E1FF"/>
                </a:solidFill>
                <a:latin typeface="Martel Sans"/>
                <a:ea typeface="Martel Sans"/>
                <a:cs typeface="Martel Sans"/>
                <a:sym typeface="Martel Sans"/>
              </a:rPr>
              <a:t>The potatoes are meticulously inspected at every stage, from seed selection to harvest, to guarantee they meet Lays' stringent quality standards.</a:t>
            </a:r>
            <a:endParaRPr b="0" i="0" sz="1215" u="none" cap="none" strike="noStrike">
              <a:solidFill>
                <a:srgbClr val="000000"/>
              </a:solidFill>
              <a:latin typeface="Arial"/>
              <a:ea typeface="Arial"/>
              <a:cs typeface="Arial"/>
              <a:sym typeface="Arial"/>
            </a:endParaRPr>
          </a:p>
        </p:txBody>
      </p:sp>
      <p:pic>
        <p:nvPicPr>
          <p:cNvPr descr="preencoded.png" id="169" name="Google Shape;169;p9">
            <a:hlinkClick r:id="rId3"/>
          </p:cNvPr>
          <p:cNvPicPr preferRelativeResize="0"/>
          <p:nvPr/>
        </p:nvPicPr>
        <p:blipFill rotWithShape="1">
          <a:blip r:embed="rId4">
            <a:alphaModFix/>
          </a:blip>
          <a:srcRect b="0" l="0" r="0" t="0"/>
          <a:stretch/>
        </p:blipFill>
        <p:spPr>
          <a:xfrm>
            <a:off x="7651346" y="4743450"/>
            <a:ext cx="1435504" cy="34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Mohan Kumar</dc:creator>
</cp:coreProperties>
</file>